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0" r:id="rId18"/>
    <p:sldId id="272" r:id="rId19"/>
    <p:sldId id="278" r:id="rId20"/>
    <p:sldId id="279" r:id="rId21"/>
    <p:sldId id="281" r:id="rId22"/>
    <p:sldId id="282" r:id="rId23"/>
    <p:sldId id="286" r:id="rId24"/>
    <p:sldId id="285" r:id="rId25"/>
    <p:sldId id="287" r:id="rId26"/>
    <p:sldId id="288" r:id="rId27"/>
    <p:sldId id="289" r:id="rId28"/>
    <p:sldId id="290" r:id="rId29"/>
    <p:sldId id="273" r:id="rId30"/>
    <p:sldId id="291" r:id="rId31"/>
    <p:sldId id="292" r:id="rId32"/>
    <p:sldId id="293" r:id="rId33"/>
    <p:sldId id="274" r:id="rId34"/>
    <p:sldId id="275" r:id="rId35"/>
    <p:sldId id="294" r:id="rId36"/>
    <p:sldId id="277" r:id="rId3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15" autoAdjust="0"/>
    <p:restoredTop sz="96370" autoAdjust="0"/>
  </p:normalViewPr>
  <p:slideViewPr>
    <p:cSldViewPr snapToGrid="0">
      <p:cViewPr varScale="1">
        <p:scale>
          <a:sx n="114" d="100"/>
          <a:sy n="114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FCA69E-3D2F-4F9C-9008-5332D19DB625}" type="datetimeFigureOut">
              <a:rPr lang="zh-TW" altLang="en-US" smtClean="0"/>
              <a:t>2023/12/25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9242AB-49F0-4EC1-8771-0732B9A692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7820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242AB-49F0-4EC1-8771-0732B9A692F2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5243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242AB-49F0-4EC1-8771-0732B9A692F2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3796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242AB-49F0-4EC1-8771-0732B9A692F2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1313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242AB-49F0-4EC1-8771-0732B9A692F2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0515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242AB-49F0-4EC1-8771-0732B9A692F2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3306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242AB-49F0-4EC1-8771-0732B9A692F2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7691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以安打、打點、打擊率對</a:t>
            </a:r>
            <a:r>
              <a:rPr lang="en-US" altLang="zh-TW" dirty="0"/>
              <a:t>RE24</a:t>
            </a:r>
            <a:r>
              <a:rPr lang="zh-TW" altLang="en-US" dirty="0"/>
              <a:t>結果影響高，作為特徵值，預測模型的均方差、</a:t>
            </a:r>
            <a:r>
              <a:rPr lang="en-US" altLang="zh-TW" dirty="0"/>
              <a:t>R2</a:t>
            </a:r>
            <a:r>
              <a:rPr lang="zh-TW" altLang="en-US" dirty="0"/>
              <a:t>值算高，顯示模型有效性高，利用機器學習技術建立了一個多元線性回歸模型，試圖預測其</a:t>
            </a:r>
            <a:r>
              <a:rPr lang="en-US" altLang="zh-TW" dirty="0"/>
              <a:t>RE24</a:t>
            </a:r>
            <a:r>
              <a:rPr lang="zh-TW" altLang="en-US" dirty="0"/>
              <a:t>表現。</a:t>
            </a:r>
          </a:p>
          <a:p>
            <a:r>
              <a:rPr lang="zh-TW" altLang="en-US" dirty="0"/>
              <a:t>透過特徵選擇與標準化，我們嘗試深入理解安打數、打點、打擊率等因素對於</a:t>
            </a:r>
            <a:r>
              <a:rPr lang="en-US" altLang="zh-TW" dirty="0"/>
              <a:t>RE24</a:t>
            </a:r>
            <a:r>
              <a:rPr lang="zh-TW" altLang="en-US" dirty="0"/>
              <a:t>的影響。模型的權重值和偏置值提供了對這些特徵影響力的定量評估。</a:t>
            </a:r>
          </a:p>
          <a:p>
            <a:r>
              <a:rPr lang="zh-TW" altLang="en-US" dirty="0"/>
              <a:t>我們的分析顯示，機器學習模型對於</a:t>
            </a:r>
            <a:r>
              <a:rPr lang="en-US" altLang="zh-TW" dirty="0"/>
              <a:t>RE24</a:t>
            </a:r>
            <a:r>
              <a:rPr lang="zh-TW" altLang="en-US" dirty="0"/>
              <a:t>的預測性能是有希望的，然而，這只是一個開始。繼續擴展特徵集、優化模型參數、以及更全面的數據收集，都可能進一步提升預測的精確性。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242AB-49F0-4EC1-8771-0732B9A692F2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3414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這個模型的預測實務上對於調度的參考跟決定性可能並不高，原因：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對戰投手差異：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我們的模型並未充分考慮到梁家榮對不同投手的適應性。每位投手都有獨特的球種和球速，可能需要進一步分析不同對手的數據，以提供更細緻的預測。</a:t>
            </a:r>
            <a:r>
              <a:rPr lang="zh-TW" altLang="en-US" b="1" dirty="0"/>
              <a:t>球場效應：</a:t>
            </a:r>
            <a:r>
              <a:rPr lang="zh-TW" altLang="en-US" dirty="0"/>
              <a:t> 不同的球場可能會對球員的表現產生影響。進一步的研究應該考慮球場的特性，例如球場大小和氣候條件，以更全面地理解</a:t>
            </a:r>
            <a:r>
              <a:rPr lang="en-US" altLang="zh-TW" dirty="0"/>
              <a:t>RE24</a:t>
            </a:r>
            <a:r>
              <a:rPr lang="zh-TW" altLang="en-US" dirty="0"/>
              <a:t>的變異性。</a:t>
            </a:r>
          </a:p>
          <a:p>
            <a:r>
              <a:rPr lang="zh-TW" altLang="en-US" b="1" dirty="0"/>
              <a:t>打擊順序影響：</a:t>
            </a:r>
            <a:r>
              <a:rPr lang="zh-TW" altLang="en-US" dirty="0"/>
              <a:t> 梁家榮在打擊順序中的位置可能會影響他的</a:t>
            </a:r>
            <a:r>
              <a:rPr lang="en-US" altLang="zh-TW" dirty="0"/>
              <a:t>RE24</a:t>
            </a:r>
            <a:r>
              <a:rPr lang="zh-TW" altLang="en-US" dirty="0"/>
              <a:t>表現。未來的分析可以將打擊順序納入考慮，以了解不同打擊位置對</a:t>
            </a:r>
            <a:r>
              <a:rPr lang="en-US" altLang="zh-TW" dirty="0"/>
              <a:t>RE24</a:t>
            </a:r>
            <a:r>
              <a:rPr lang="zh-TW" altLang="en-US" dirty="0"/>
              <a:t>的影響。</a:t>
            </a:r>
          </a:p>
          <a:p>
            <a:r>
              <a:rPr lang="zh-TW" altLang="en-US" b="1" dirty="0"/>
              <a:t>對手實力：</a:t>
            </a:r>
            <a:r>
              <a:rPr lang="zh-TW" altLang="en-US" dirty="0"/>
              <a:t> 梁家榮所在球隊對手的實力差異可能影響他的表現。進一步的研究應該考慮對手球隊的整體實力，以提供更具參考價值的模型。</a:t>
            </a:r>
          </a:p>
          <a:p>
            <a:r>
              <a:rPr lang="zh-TW" altLang="en-US" b="1" dirty="0"/>
              <a:t>動態特徵：</a:t>
            </a:r>
            <a:r>
              <a:rPr lang="zh-TW" altLang="en-US" dirty="0"/>
              <a:t> 我們的模型基於固定的數據快照，無法捕捉到球季中選手可能發生的表現變化。建立能夠處理動態特徵的模型，將是提升預測性能的一個關鍵挑戰。</a:t>
            </a:r>
          </a:p>
          <a:p>
            <a:r>
              <a:rPr lang="zh-TW" altLang="en-US" b="1" dirty="0"/>
              <a:t>不確定性處理：</a:t>
            </a:r>
            <a:r>
              <a:rPr lang="zh-TW" altLang="en-US" dirty="0"/>
              <a:t> 運動數據中存在著各種不確定性，包括傷病、球隊戰術變化等。模型需要更好地處理這些不確定性，以提供更穩健的預測。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242AB-49F0-4EC1-8771-0732B9A692F2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6821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17A541-A401-17E7-7085-8BCD754FF2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2E1CEC0-EB24-1DF8-E408-85F68C10A8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911F64D-BE28-CD8E-9F99-C59250B24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F3D3F-1C3A-2A4A-9636-8CC8238425FF}" type="datetimeFigureOut">
              <a:rPr kumimoji="1" lang="zh-TW" altLang="en-US" smtClean="0"/>
              <a:t>2023/12/25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203E819-AD20-BD61-3111-1FDB37C63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CB639D4-75E5-DC4A-AD97-850DEBF06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AE9E5-5CA5-474C-913E-603EFBADDB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02651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4979F-D959-AF61-FEDB-46CE82E50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7517520-BBD8-0DFD-A4AC-D6EDE065DF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8572A8-6DFE-ECA3-4240-4C0B014E7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F3D3F-1C3A-2A4A-9636-8CC8238425FF}" type="datetimeFigureOut">
              <a:rPr kumimoji="1" lang="zh-TW" altLang="en-US" smtClean="0"/>
              <a:t>2023/12/25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7D328F8-8857-6003-B28F-5047C31A2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F04DC2F-A1F5-9DFF-962F-BE465296B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AE9E5-5CA5-474C-913E-603EFBADDB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9857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6E8B8C8-376C-42F2-35DB-672BE6BB92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C453CE2-F0D6-E7ED-A85F-F12DB2C2D5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5EE4BF7-B120-929E-47A3-B721FC7FF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F3D3F-1C3A-2A4A-9636-8CC8238425FF}" type="datetimeFigureOut">
              <a:rPr kumimoji="1" lang="zh-TW" altLang="en-US" smtClean="0"/>
              <a:t>2023/12/25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96EE776-0D80-7E9F-73F0-7571496C4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55F04D3-5D71-CF2D-5E52-FE71EAFA8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AE9E5-5CA5-474C-913E-603EFBADDB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6822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7990DC-7560-18AB-B06F-9C7C92E52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3AACE4-07D2-B9CE-E0A2-61C909F12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6C1C4F-AD0A-F9BB-4495-E0040308B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F3D3F-1C3A-2A4A-9636-8CC8238425FF}" type="datetimeFigureOut">
              <a:rPr kumimoji="1" lang="zh-TW" altLang="en-US" smtClean="0"/>
              <a:t>2023/12/25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E8E8DF9-786F-5B91-64B3-2A795BE79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D663D2F-A635-F754-BC07-098E2CF90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AE9E5-5CA5-474C-913E-603EFBADDB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3248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FF98E6-A595-AA0D-F85A-A3D62D875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7D55F02-C75F-BD21-5F56-A62D1C3D1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2A86020-590A-C147-A10B-8F3F62CCD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F3D3F-1C3A-2A4A-9636-8CC8238425FF}" type="datetimeFigureOut">
              <a:rPr kumimoji="1" lang="zh-TW" altLang="en-US" smtClean="0"/>
              <a:t>2023/12/25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67A379-B9A2-0908-033A-FFD8A39FF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575DA01-25B5-15A6-4206-0002756AE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AE9E5-5CA5-474C-913E-603EFBADDB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6981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985E96-4991-78D0-C49D-D3C924B9E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3F3EF7-5A81-ADB3-3407-341D08D7B8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5BB15EB-CB2C-F045-99C2-ABE79D84FC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859B26D-A8A6-C0CF-3834-115B22839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F3D3F-1C3A-2A4A-9636-8CC8238425FF}" type="datetimeFigureOut">
              <a:rPr kumimoji="1" lang="zh-TW" altLang="en-US" smtClean="0"/>
              <a:t>2023/12/25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09313C2-F356-A421-89EE-004C70220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7A67447-BF92-DFB5-614F-2807A4FFC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AE9E5-5CA5-474C-913E-603EFBADDB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4510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B22242-81D1-A989-9D9C-229DDA6C7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5999A3C-D366-5AF6-883F-AD4BAB1C6A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B648C5D-2D3C-9259-434D-29E66F14B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EEFDDFD-D3EC-AEE8-442B-C646683D75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C4E0F48-5F08-B1EE-6ADA-4228DF13B4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4D1AE77-45F9-08C9-6703-EE44BB948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F3D3F-1C3A-2A4A-9636-8CC8238425FF}" type="datetimeFigureOut">
              <a:rPr kumimoji="1" lang="zh-TW" altLang="en-US" smtClean="0"/>
              <a:t>2023/12/25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3EDC713-3A87-0C28-03FD-278E6B680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8541DAA-5242-DBF3-CC15-E22D2729C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AE9E5-5CA5-474C-913E-603EFBADDB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55032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3E219F-41C3-EF08-F56F-5AA272F4B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D9F669F-C1BB-76E3-30CA-94C35BD62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F3D3F-1C3A-2A4A-9636-8CC8238425FF}" type="datetimeFigureOut">
              <a:rPr kumimoji="1" lang="zh-TW" altLang="en-US" smtClean="0"/>
              <a:t>2023/12/25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812C852-BFB1-0B54-0EDB-C80BB8539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E9D601E-ECD3-F883-A2FD-2171437D0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AE9E5-5CA5-474C-913E-603EFBADDB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9174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A73DA19-2E1E-05F6-30DF-89ACCC361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F3D3F-1C3A-2A4A-9636-8CC8238425FF}" type="datetimeFigureOut">
              <a:rPr kumimoji="1" lang="zh-TW" altLang="en-US" smtClean="0"/>
              <a:t>2023/12/25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2B0DAD9-14C5-1A63-60D2-9FB686C8F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EC8A76D-E655-A071-566B-1562C9203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AE9E5-5CA5-474C-913E-603EFBADDB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55475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A0676D-0CC9-0806-9667-027FEBF3D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12D30E-2B55-C8C3-F968-2793A19A0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19FCF2C-2FE7-5003-4965-F564C471F6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8A154AD-8A85-FC8B-3EB3-13FCD5D7B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F3D3F-1C3A-2A4A-9636-8CC8238425FF}" type="datetimeFigureOut">
              <a:rPr kumimoji="1" lang="zh-TW" altLang="en-US" smtClean="0"/>
              <a:t>2023/12/25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EAA4535-7ECA-26FA-6622-424CBD683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63BF8B9-3AB4-24C4-045B-07E969C1B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AE9E5-5CA5-474C-913E-603EFBADDB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03256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72C3D4-DEE0-52EF-9380-AD6B7876C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8C4BB00-C2D8-B8F9-F513-3EB2312EF6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B812A48-2FB2-5777-BDD1-E63A275F3D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50ADFBD-0272-9E4E-BF71-146529C88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F3D3F-1C3A-2A4A-9636-8CC8238425FF}" type="datetimeFigureOut">
              <a:rPr kumimoji="1" lang="zh-TW" altLang="en-US" smtClean="0"/>
              <a:t>2023/12/25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B3E17F8-2619-5E70-0B49-AC0CB0D77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B8C583E-5CB5-1BE8-AABA-AFC28DE43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AE9E5-5CA5-474C-913E-603EFBADDB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50029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C9A8E35-A774-BE8E-971A-97150D6E9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0EE74CA-C5B9-44A9-9F5B-7A9B13462D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2405F8-3D51-13F2-63B5-4E0809A846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F3D3F-1C3A-2A4A-9636-8CC8238425FF}" type="datetimeFigureOut">
              <a:rPr kumimoji="1" lang="zh-TW" altLang="en-US" smtClean="0"/>
              <a:t>2023/12/25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56809B3-3534-9199-E630-A6563498FE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8AD0A4D-6CFF-00A8-8FCE-70C7A01E78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7AE9E5-5CA5-474C-913E-603EFBADDB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07729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8B004A-CF2D-309E-2F49-27583C004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56311"/>
            <a:ext cx="9144000" cy="2387600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中華職棒</a:t>
            </a:r>
            <a:r>
              <a:rPr lang="en-US" altLang="zh-TW" sz="4000" dirty="0"/>
              <a:t>RE24</a:t>
            </a:r>
            <a:r>
              <a:rPr lang="zh-TW" altLang="en-US" sz="4000" dirty="0"/>
              <a:t>得分期望值分析及預測</a:t>
            </a:r>
            <a:br>
              <a:rPr lang="en-US" altLang="zh-TW" sz="4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zh-TW" sz="4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台北市職能發展學院</a:t>
            </a:r>
            <a:br>
              <a:rPr lang="en-US" altLang="zh-TW" sz="4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TW" sz="4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</a:t>
            </a:r>
            <a:r>
              <a:rPr lang="zh-TW" altLang="zh-TW" sz="4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ython應用實戰</a:t>
            </a:r>
            <a:r>
              <a:rPr lang="zh-TW" altLang="en-US" sz="4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班</a:t>
            </a:r>
            <a:br>
              <a:rPr lang="en-US" altLang="zh-TW" sz="4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endParaRPr kumimoji="1" lang="zh-TW" altLang="en-US" sz="4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AFC8CE3-128C-3F5F-BFAD-E5E2CEEF5F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00532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16</a:t>
            </a:r>
            <a:r>
              <a:rPr lang="zh-TW" altLang="en-US" sz="2000" dirty="0"/>
              <a:t>號 葉俐彤</a:t>
            </a:r>
            <a:br>
              <a:rPr lang="zh-TW" altLang="zh-TW" sz="2000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46797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09DAAC-5CBA-C989-F876-7A76F1542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使用工具及套件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F97E05F-9AF6-D149-1CAF-EB3694248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4440" y="365125"/>
            <a:ext cx="5607559" cy="3154252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31FB784-524E-D308-F861-954BF84EBF83}"/>
              </a:ext>
            </a:extLst>
          </p:cNvPr>
          <p:cNvSpPr txBox="1"/>
          <p:nvPr/>
        </p:nvSpPr>
        <p:spPr>
          <a:xfrm>
            <a:off x="838200" y="1911813"/>
            <a:ext cx="496161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主程式：</a:t>
            </a:r>
            <a:r>
              <a:rPr kumimoji="1" lang="en-US" altLang="zh-TW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爬蟲：</a:t>
            </a:r>
            <a:r>
              <a:rPr kumimoji="1" lang="en" altLang="zh-TW" dirty="0"/>
              <a:t>requests</a:t>
            </a:r>
            <a:r>
              <a:rPr kumimoji="1" lang="zh-TW" altLang="en-US" dirty="0"/>
              <a:t>、</a:t>
            </a:r>
            <a:r>
              <a:rPr kumimoji="1" lang="en" altLang="zh-TW" dirty="0"/>
              <a:t>selenium</a:t>
            </a:r>
            <a:r>
              <a:rPr kumimoji="1" lang="zh-TW" altLang="en-US" dirty="0"/>
              <a:t>、</a:t>
            </a:r>
            <a:r>
              <a:rPr kumimoji="1" lang="en" altLang="zh-TW" dirty="0"/>
              <a:t>Beautifulsoup4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資料處理：</a:t>
            </a:r>
            <a:r>
              <a:rPr kumimoji="1" lang="en-US" altLang="zh-TW" dirty="0"/>
              <a:t>csv</a:t>
            </a:r>
            <a:endParaRPr kumimoji="1" lang="en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資料視覺化：</a:t>
            </a:r>
            <a:r>
              <a:rPr kumimoji="1" lang="en" altLang="zh-TW" dirty="0"/>
              <a:t>Pandas</a:t>
            </a:r>
            <a:r>
              <a:rPr kumimoji="1" lang="zh-TW" altLang="en-US" dirty="0"/>
              <a:t>、</a:t>
            </a:r>
            <a:r>
              <a:rPr kumimoji="1" lang="en" altLang="zh-TW" dirty="0"/>
              <a:t>matplotlib</a:t>
            </a:r>
            <a:r>
              <a:rPr kumimoji="1" lang="zh-TW" altLang="en-US" dirty="0"/>
              <a:t>、</a:t>
            </a:r>
            <a:r>
              <a:rPr kumimoji="1" lang="en" altLang="zh-TW" dirty="0"/>
              <a:t>seaborn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機器學習：</a:t>
            </a:r>
            <a:r>
              <a:rPr kumimoji="1" lang="en" altLang="zh-TW" dirty="0"/>
              <a:t>scikit-learn</a:t>
            </a:r>
            <a:r>
              <a:rPr kumimoji="1" lang="zh-TW" altLang="en-US" dirty="0"/>
              <a:t>、</a:t>
            </a:r>
            <a:r>
              <a:rPr kumimoji="1" lang="en" altLang="zh-TW" dirty="0" err="1"/>
              <a:t>ipywidgets</a:t>
            </a:r>
            <a:endParaRPr kumimoji="1" lang="en" altLang="zh-TW" dirty="0"/>
          </a:p>
        </p:txBody>
      </p:sp>
    </p:spTree>
    <p:extLst>
      <p:ext uri="{BB962C8B-B14F-4D97-AF65-F5344CB8AC3E}">
        <p14:creationId xmlns:p14="http://schemas.microsoft.com/office/powerpoint/2010/main" val="3911846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56760E-1158-1D5A-36A0-914E90285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使用數據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0ED35D-7CC7-DC91-E340-BD18ABF27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647" y="1549179"/>
            <a:ext cx="10866473" cy="799738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kumimoji="1" lang="zh-TW" altLang="en-US" dirty="0"/>
              <a:t>野球革命：</a:t>
            </a:r>
            <a:r>
              <a:rPr kumimoji="1" lang="en-US" altLang="zh-TW" dirty="0"/>
              <a:t>2022-2023</a:t>
            </a:r>
            <a:r>
              <a:rPr kumimoji="1" lang="zh-TW" altLang="en-US" dirty="0"/>
              <a:t>年梁家榮選手每一場出賽的紀錄</a:t>
            </a:r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7EF55BA-6A09-DD69-CA56-E224C126E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638" y="2348918"/>
            <a:ext cx="7016389" cy="394671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0CECFD1-2C7A-412F-AB61-1FF2EA9AB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471" y="2714141"/>
            <a:ext cx="5335924" cy="394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67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2DEE76-FC33-693A-5515-0F7D08DB5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分析流程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75B249-CC6A-010D-C324-36A27AC68C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51" t="9875" r="391" b="46523"/>
          <a:stretch/>
        </p:blipFill>
        <p:spPr bwMode="auto">
          <a:xfrm>
            <a:off x="417688" y="2910984"/>
            <a:ext cx="9311583" cy="394701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D23D041-2A37-1034-97E6-1574CCF48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044" y="1283551"/>
            <a:ext cx="6479098" cy="377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2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333A06-031F-9E37-E37C-09A63B555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分析流程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A6E089F-BAED-94DE-88BD-6E2BD37887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772" y="4924425"/>
            <a:ext cx="8930732" cy="5023537"/>
          </a:xfr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EEC593A3-B976-AB4B-DAF3-7C082E2A6FD8}"/>
              </a:ext>
            </a:extLst>
          </p:cNvPr>
          <p:cNvSpPr txBox="1">
            <a:spLocks/>
          </p:cNvSpPr>
          <p:nvPr/>
        </p:nvSpPr>
        <p:spPr>
          <a:xfrm>
            <a:off x="733647" y="1549178"/>
            <a:ext cx="10866473" cy="3136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kumimoji="1" lang="zh-TW" altLang="en-US" sz="1400" dirty="0"/>
              <a:t>儲存</a:t>
            </a:r>
            <a:r>
              <a:rPr kumimoji="1" lang="en-US" altLang="zh-TW" sz="1400" dirty="0"/>
              <a:t>X</a:t>
            </a:r>
            <a:r>
              <a:rPr kumimoji="1" lang="zh-TW" altLang="en-US" sz="1400" dirty="0"/>
              <a:t>特徵值：「安打」、「打點」、「打擊率」</a:t>
            </a:r>
            <a:endParaRPr kumimoji="1" lang="en-US" altLang="zh-TW" sz="14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kumimoji="1" lang="zh-TW" altLang="en-US" sz="1400" dirty="0"/>
              <a:t>儲存</a:t>
            </a:r>
            <a:r>
              <a:rPr kumimoji="1" lang="en-US" altLang="zh-TW" sz="1400" dirty="0"/>
              <a:t>Y</a:t>
            </a:r>
            <a:r>
              <a:rPr kumimoji="1" lang="zh-TW" altLang="en-US" sz="1400" dirty="0"/>
              <a:t>目標值：「</a:t>
            </a:r>
            <a:r>
              <a:rPr kumimoji="1" lang="en-US" altLang="zh-TW" sz="1400" dirty="0"/>
              <a:t>RE24</a:t>
            </a:r>
            <a:r>
              <a:rPr kumimoji="1" lang="zh-TW" altLang="en-US" sz="1400" dirty="0"/>
              <a:t>」</a:t>
            </a:r>
            <a:endParaRPr kumimoji="1" lang="en-US" altLang="zh-TW" sz="14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kumimoji="1" lang="zh-TW" altLang="en-US" sz="1400" dirty="0"/>
              <a:t>使用 </a:t>
            </a:r>
            <a:r>
              <a:rPr kumimoji="1" lang="en-US" altLang="zh-TW" sz="1400" dirty="0" err="1"/>
              <a:t>train_test_split</a:t>
            </a:r>
            <a:r>
              <a:rPr kumimoji="1" lang="en-US" altLang="zh-TW" sz="1400" dirty="0"/>
              <a:t> </a:t>
            </a:r>
            <a:r>
              <a:rPr kumimoji="1" lang="zh-TW" altLang="en-US" sz="1400" dirty="0"/>
              <a:t>函數將特徵變數和目標變數分割為訓練集和測試集，測試集的大小為整體數據的</a:t>
            </a:r>
            <a:r>
              <a:rPr kumimoji="1" lang="en-US" altLang="zh-TW" sz="1400" dirty="0"/>
              <a:t>20%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kumimoji="1" lang="zh-TW" altLang="en-US" sz="1400" dirty="0"/>
              <a:t>將訓練集和測試集轉換為 </a:t>
            </a:r>
            <a:r>
              <a:rPr kumimoji="1" lang="en-US" altLang="zh-TW" sz="1400" dirty="0"/>
              <a:t>NumPy </a:t>
            </a:r>
            <a:r>
              <a:rPr kumimoji="1" lang="zh-TW" altLang="en-US" sz="1400" dirty="0"/>
              <a:t>陣列，符合機器學習模型需求</a:t>
            </a:r>
            <a:endParaRPr kumimoji="1" lang="en-US" altLang="zh-TW" sz="14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kumimoji="1" lang="zh-TW" altLang="en-US" sz="1400" dirty="0"/>
              <a:t>使用 </a:t>
            </a:r>
            <a:r>
              <a:rPr kumimoji="1" lang="en-US" altLang="zh-TW" sz="1400" dirty="0" err="1"/>
              <a:t>StandardScaler</a:t>
            </a:r>
            <a:r>
              <a:rPr kumimoji="1" lang="en-US" altLang="zh-TW" sz="1400" dirty="0"/>
              <a:t> </a:t>
            </a:r>
            <a:r>
              <a:rPr kumimoji="1" lang="zh-TW" altLang="en-US" sz="1400" dirty="0"/>
              <a:t>對Ｘ特徵值進行標準化，確保數據的均值為</a:t>
            </a:r>
            <a:r>
              <a:rPr kumimoji="1" lang="en-US" altLang="zh-TW" sz="1400" dirty="0"/>
              <a:t>0</a:t>
            </a:r>
            <a:r>
              <a:rPr kumimoji="1" lang="zh-TW" altLang="en-US" sz="1400" dirty="0"/>
              <a:t>，標準差為</a:t>
            </a:r>
            <a:r>
              <a:rPr kumimoji="1" lang="en-US" altLang="zh-TW" sz="1400" dirty="0"/>
              <a:t>1</a:t>
            </a:r>
            <a:r>
              <a:rPr kumimoji="1" lang="zh-TW" altLang="en-US" sz="1400" dirty="0"/>
              <a:t>，有助於提高模型的收斂速度</a:t>
            </a:r>
            <a:endParaRPr kumimoji="1" lang="en-US" altLang="zh-TW" sz="14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kumimoji="1" lang="zh-TW" altLang="en-US" sz="1400" dirty="0"/>
              <a:t>使用正規方程式抓出權重值與偏置值</a:t>
            </a:r>
            <a:endParaRPr kumimoji="1" lang="en-US" altLang="zh-TW" sz="14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kumimoji="1" lang="zh-TW" altLang="en-US" sz="1400" dirty="0"/>
              <a:t>使用 </a:t>
            </a:r>
            <a:r>
              <a:rPr kumimoji="1" lang="en" altLang="zh-TW" sz="1400" dirty="0" err="1"/>
              <a:t>LinearRegression</a:t>
            </a:r>
            <a:r>
              <a:rPr kumimoji="1" lang="en" altLang="zh-TW" sz="1400" dirty="0"/>
              <a:t> </a:t>
            </a:r>
            <a:r>
              <a:rPr kumimoji="1" lang="zh-TW" altLang="en-US" sz="1400" dirty="0"/>
              <a:t>初始化線性回歸模型，並使用訓練數據進行模型擬合。</a:t>
            </a:r>
            <a:endParaRPr kumimoji="1" lang="en-US" altLang="zh-TW" sz="14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kumimoji="1" lang="zh-TW" altLang="en-US" sz="1400" dirty="0"/>
              <a:t>使用訓練好的模型對測試數據進行預測，並將預測結果存入</a:t>
            </a:r>
            <a:r>
              <a:rPr kumimoji="1" lang="en-US" altLang="zh-TW" sz="1400" dirty="0" err="1"/>
              <a:t>ypred</a:t>
            </a:r>
            <a:endParaRPr kumimoji="1" lang="en-US" altLang="zh-TW" sz="14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kumimoji="1" lang="zh-TW" altLang="en-US" sz="1400" dirty="0"/>
              <a:t>評估模型的準確率（均方差、</a:t>
            </a:r>
            <a:r>
              <a:rPr kumimoji="1" lang="en-US" altLang="zh-TW" sz="1400" dirty="0"/>
              <a:t>R2</a:t>
            </a:r>
            <a:r>
              <a:rPr kumimoji="1" lang="zh-TW" altLang="en-US" sz="1400" dirty="0"/>
              <a:t>）</a:t>
            </a:r>
            <a:endParaRPr kumimoji="1" lang="en-US" altLang="zh-TW" sz="14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endParaRPr kumimoji="1" lang="en-US" altLang="zh-TW" sz="1400" dirty="0"/>
          </a:p>
        </p:txBody>
      </p:sp>
    </p:spTree>
    <p:extLst>
      <p:ext uri="{BB962C8B-B14F-4D97-AF65-F5344CB8AC3E}">
        <p14:creationId xmlns:p14="http://schemas.microsoft.com/office/powerpoint/2010/main" val="2528185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2A3580-027E-E3F6-6790-9DAB2FAFB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第三部分：實際演示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F8F9109B-69E0-5452-A5D6-4B07C7E8E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1854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5CA2C0-EF36-F167-F83F-7D2E1A309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資料搜尋</a:t>
            </a:r>
          </a:p>
        </p:txBody>
      </p:sp>
      <p:sp>
        <p:nvSpPr>
          <p:cNvPr id="5" name="文字方塊 2">
            <a:extLst>
              <a:ext uri="{FF2B5EF4-FFF2-40B4-BE49-F238E27FC236}">
                <a16:creationId xmlns:a16="http://schemas.microsoft.com/office/drawing/2014/main" id="{2E70EC8B-8A7F-22EF-71B8-C3751C17AB2A}"/>
              </a:ext>
            </a:extLst>
          </p:cNvPr>
          <p:cNvSpPr txBox="1"/>
          <p:nvPr/>
        </p:nvSpPr>
        <p:spPr>
          <a:xfrm>
            <a:off x="298425" y="2111894"/>
            <a:ext cx="11135769" cy="186185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從野球革命官網搜尋梁家榮在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2022-2023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年中華職棒例行賽逐場紀錄資料共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204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每筆資料包含以下數據：</a:t>
            </a: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70000"/>
              </a:lnSpc>
            </a:pPr>
            <a:r>
              <a:rPr kumimoji="1" lang="zh-TW" altLang="en-US" dirty="0"/>
              <a:t>日期</a:t>
            </a:r>
            <a:r>
              <a:rPr kumimoji="1" lang="en-US" altLang="zh-TW" dirty="0"/>
              <a:t>,</a:t>
            </a:r>
            <a:r>
              <a:rPr kumimoji="1" lang="zh-TW" altLang="en-US" dirty="0"/>
              <a:t>場次</a:t>
            </a:r>
            <a:r>
              <a:rPr kumimoji="1" lang="en-US" altLang="zh-TW" dirty="0"/>
              <a:t>,</a:t>
            </a:r>
            <a:r>
              <a:rPr kumimoji="1" lang="zh-TW" altLang="en-US" dirty="0"/>
              <a:t>對手</a:t>
            </a:r>
            <a:r>
              <a:rPr kumimoji="1" lang="en-US" altLang="zh-TW" dirty="0"/>
              <a:t>,</a:t>
            </a:r>
            <a:r>
              <a:rPr kumimoji="1" lang="zh-TW" altLang="en-US" dirty="0"/>
              <a:t>打席</a:t>
            </a:r>
            <a:r>
              <a:rPr kumimoji="1" lang="en-US" altLang="zh-TW" dirty="0"/>
              <a:t>,</a:t>
            </a:r>
            <a:r>
              <a:rPr kumimoji="1" lang="zh-TW" altLang="en-US" dirty="0"/>
              <a:t>打數</a:t>
            </a:r>
            <a:r>
              <a:rPr kumimoji="1" lang="en-US" altLang="zh-TW" dirty="0"/>
              <a:t>,</a:t>
            </a:r>
            <a:r>
              <a:rPr kumimoji="1" lang="zh-TW" altLang="en-US" dirty="0"/>
              <a:t>得分</a:t>
            </a:r>
            <a:r>
              <a:rPr kumimoji="1" lang="en-US" altLang="zh-TW" dirty="0"/>
              <a:t>,</a:t>
            </a:r>
            <a:r>
              <a:rPr kumimoji="1" lang="zh-TW" altLang="en-US" dirty="0"/>
              <a:t>安打</a:t>
            </a:r>
            <a:r>
              <a:rPr kumimoji="1" lang="en-US" altLang="zh-TW" dirty="0"/>
              <a:t>,</a:t>
            </a:r>
            <a:r>
              <a:rPr kumimoji="1" lang="zh-TW" altLang="en-US" dirty="0"/>
              <a:t>全壘打</a:t>
            </a:r>
            <a:r>
              <a:rPr kumimoji="1" lang="en-US" altLang="zh-TW" dirty="0"/>
              <a:t>,</a:t>
            </a:r>
            <a:r>
              <a:rPr kumimoji="1" lang="zh-TW" altLang="en-US" dirty="0"/>
              <a:t>打點</a:t>
            </a:r>
            <a:r>
              <a:rPr kumimoji="1" lang="en-US" altLang="zh-TW" dirty="0"/>
              <a:t>,</a:t>
            </a:r>
            <a:r>
              <a:rPr kumimoji="1" lang="zh-TW" altLang="en-US" dirty="0"/>
              <a:t>四壞</a:t>
            </a:r>
            <a:r>
              <a:rPr kumimoji="1" lang="en-US" altLang="zh-TW" dirty="0"/>
              <a:t>,</a:t>
            </a:r>
            <a:r>
              <a:rPr kumimoji="1" lang="zh-TW" altLang="en-US" dirty="0"/>
              <a:t>故四</a:t>
            </a:r>
            <a:r>
              <a:rPr kumimoji="1" lang="en-US" altLang="zh-TW" dirty="0"/>
              <a:t>,</a:t>
            </a:r>
            <a:r>
              <a:rPr kumimoji="1" lang="zh-TW" altLang="en-US" dirty="0"/>
              <a:t>觸身</a:t>
            </a:r>
            <a:r>
              <a:rPr kumimoji="1" lang="en-US" altLang="zh-TW" dirty="0"/>
              <a:t>,</a:t>
            </a:r>
            <a:r>
              <a:rPr kumimoji="1" lang="zh-TW" altLang="en-US" dirty="0"/>
              <a:t>三振</a:t>
            </a:r>
            <a:r>
              <a:rPr kumimoji="1" lang="en-US" altLang="zh-TW" dirty="0"/>
              <a:t>,</a:t>
            </a:r>
            <a:r>
              <a:rPr kumimoji="1" lang="zh-TW" altLang="en-US" dirty="0"/>
              <a:t>犧觸</a:t>
            </a:r>
            <a:r>
              <a:rPr kumimoji="1" lang="en-US" altLang="zh-TW" dirty="0"/>
              <a:t>,</a:t>
            </a:r>
            <a:r>
              <a:rPr kumimoji="1" lang="zh-TW" altLang="en-US" dirty="0"/>
              <a:t>犧飛</a:t>
            </a:r>
            <a:r>
              <a:rPr kumimoji="1" lang="en-US" altLang="zh-TW" dirty="0"/>
              <a:t>,</a:t>
            </a:r>
            <a:r>
              <a:rPr kumimoji="1" lang="zh-TW" altLang="en-US" dirty="0"/>
              <a:t>雙殺</a:t>
            </a:r>
            <a:r>
              <a:rPr kumimoji="1" lang="en-US" altLang="zh-TW" dirty="0"/>
              <a:t>,RE24,WPA,</a:t>
            </a:r>
            <a:r>
              <a:rPr kumimoji="1" lang="zh-TW" altLang="en-US" dirty="0"/>
              <a:t>打擊率（另外計算）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40871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4560B2-1580-405C-CACB-BB888EC1F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資料清洗</a:t>
            </a:r>
          </a:p>
        </p:txBody>
      </p:sp>
      <p:sp>
        <p:nvSpPr>
          <p:cNvPr id="5" name="文字方塊 2">
            <a:extLst>
              <a:ext uri="{FF2B5EF4-FFF2-40B4-BE49-F238E27FC236}">
                <a16:creationId xmlns:a16="http://schemas.microsoft.com/office/drawing/2014/main" id="{C3F9571B-EB57-448C-90B0-8AD07299FCD2}"/>
              </a:ext>
            </a:extLst>
          </p:cNvPr>
          <p:cNvSpPr txBox="1"/>
          <p:nvPr/>
        </p:nvSpPr>
        <p:spPr>
          <a:xfrm>
            <a:off x="274116" y="1555097"/>
            <a:ext cx="11135769" cy="1477328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刪除爬蟲下來，有</a:t>
            </a:r>
            <a:r>
              <a:rPr kumimoji="1" lang="en-US" altLang="zh-TW" dirty="0"/>
              <a:t>8</a:t>
            </a:r>
            <a:r>
              <a:rPr kumimoji="1" lang="zh-TW" altLang="en-US" dirty="0"/>
              <a:t>筆資料多一個不知名欄位，將多餘欄位刪除</a:t>
            </a:r>
            <a:endParaRPr kumimoji="1"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刪除沒有出賽的紀錄，資料以</a:t>
            </a:r>
            <a:r>
              <a:rPr kumimoji="1" lang="en-US" altLang="zh-TW" dirty="0"/>
              <a:t>-</a:t>
            </a:r>
            <a:r>
              <a:rPr kumimoji="1" lang="zh-TW" altLang="en-US" dirty="0"/>
              <a:t>呈現，共</a:t>
            </a:r>
            <a:r>
              <a:rPr kumimoji="1" lang="en-US" altLang="zh-TW" dirty="0"/>
              <a:t>5</a:t>
            </a:r>
            <a:r>
              <a:rPr kumimoji="1" lang="zh-TW" altLang="en-US" dirty="0"/>
              <a:t>筆</a:t>
            </a:r>
            <a:endParaRPr kumimoji="1"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清洗後的資料內容：</a:t>
            </a:r>
            <a:endParaRPr kumimoji="1"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3ADE6CF-6D25-4FCD-A629-52EEF5FA2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3649" y="2554307"/>
            <a:ext cx="2900493" cy="419185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4E8BBCC-5528-47F0-A6C0-FE4DE405A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862" y="3149633"/>
            <a:ext cx="4004224" cy="323609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3E94D35-E478-4CF7-93F6-7A9F13E8C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58" y="3832927"/>
            <a:ext cx="4592796" cy="146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45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4560B2-1580-405C-CACB-BB888EC1F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查看是否有缺失值</a:t>
            </a:r>
          </a:p>
        </p:txBody>
      </p:sp>
      <p:sp>
        <p:nvSpPr>
          <p:cNvPr id="5" name="文字方塊 2">
            <a:extLst>
              <a:ext uri="{FF2B5EF4-FFF2-40B4-BE49-F238E27FC236}">
                <a16:creationId xmlns:a16="http://schemas.microsoft.com/office/drawing/2014/main" id="{C3F9571B-EB57-448C-90B0-8AD07299FCD2}"/>
              </a:ext>
            </a:extLst>
          </p:cNvPr>
          <p:cNvSpPr txBox="1"/>
          <p:nvPr/>
        </p:nvSpPr>
        <p:spPr>
          <a:xfrm>
            <a:off x="274116" y="1555097"/>
            <a:ext cx="11135769" cy="646331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並未檢查出缺失值</a:t>
            </a:r>
            <a:endParaRPr kumimoji="1"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30763F7-7F7E-49C0-A3CC-F80457071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81" y="3195314"/>
            <a:ext cx="10847619" cy="2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58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C5A515-4B9A-DE8E-C623-1742CDBD0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資料視覺化（長條圖、常態分佈、熱力圖）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30D3E3-7C8B-AEAA-C8E1-DE41C978D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96578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C5A515-4B9A-DE8E-C623-1742CDBD0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整理後的資料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2AE6B6E-7927-44F2-8291-D5EA000AB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40485"/>
            <a:ext cx="10495238" cy="348571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86B3BD3-5E12-4ADC-B052-F611B007E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403" y="1092866"/>
            <a:ext cx="9400000" cy="5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8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907E38-4031-9A58-48C5-FD90A0FCD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大綱</a:t>
            </a:r>
            <a:r>
              <a:rPr kumimoji="1" lang="en-US" altLang="zh-TW" dirty="0"/>
              <a:t>/Agenda</a:t>
            </a:r>
            <a:endParaRPr kumimoji="1"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C5F1116F-669A-0473-0DBC-308E1D207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3269" y="1690688"/>
            <a:ext cx="4982731" cy="50196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28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第一部分：專案介紹</a:t>
            </a:r>
            <a:endParaRPr lang="en-US" altLang="zh-TW" dirty="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提案介紹及動機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專案時程</a:t>
            </a:r>
            <a:endParaRPr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zh-TW" altLang="en-US" sz="28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第二部分：理論</a:t>
            </a:r>
            <a:r>
              <a:rPr lang="en-US" altLang="zh-TW" sz="28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,</a:t>
            </a:r>
            <a:r>
              <a:rPr lang="zh-TW" altLang="en-US" sz="28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模型</a:t>
            </a:r>
            <a:r>
              <a:rPr lang="en-US" altLang="zh-TW" sz="28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,</a:t>
            </a:r>
            <a:r>
              <a:rPr lang="zh-TW" altLang="en-US" sz="28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工具</a:t>
            </a:r>
            <a:endParaRPr lang="en-US" altLang="zh-TW" sz="2800" dirty="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914353" lvl="2" indent="0">
              <a:buNone/>
            </a:pPr>
            <a:r>
              <a:rPr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1.</a:t>
            </a:r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理論架構</a:t>
            </a:r>
            <a:endParaRPr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914353" lvl="2" indent="0">
              <a:buNone/>
            </a:pPr>
            <a:r>
              <a:rPr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2.</a:t>
            </a:r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模型套件</a:t>
            </a:r>
            <a:endParaRPr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914353" lvl="2" indent="0">
              <a:buNone/>
            </a:pPr>
            <a:r>
              <a:rPr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3.</a:t>
            </a:r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使用工具</a:t>
            </a:r>
            <a:endParaRPr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914353" lvl="2" indent="0">
              <a:buNone/>
            </a:pPr>
            <a:r>
              <a:rPr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4.</a:t>
            </a:r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使用數據</a:t>
            </a:r>
            <a:endParaRPr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914353" lvl="2" indent="0">
              <a:buNone/>
            </a:pPr>
            <a:r>
              <a:rPr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5.</a:t>
            </a:r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分析流程</a:t>
            </a:r>
            <a:endParaRPr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2400" dirty="0">
              <a:solidFill>
                <a:srgbClr val="00B0F0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6AFA8AC-3469-A1F4-8D96-83DA19908BCA}"/>
              </a:ext>
            </a:extLst>
          </p:cNvPr>
          <p:cNvSpPr txBox="1"/>
          <p:nvPr/>
        </p:nvSpPr>
        <p:spPr>
          <a:xfrm>
            <a:off x="6883399" y="1758421"/>
            <a:ext cx="487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第三部分：實際演示</a:t>
            </a: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1.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2.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</a:t>
            </a: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3.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相關分析</a:t>
            </a: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4.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預測分析</a:t>
            </a: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第四部分：結論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建議</a:t>
            </a: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1.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2.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建議</a:t>
            </a: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第五部分：附錄</a:t>
            </a:r>
            <a:endParaRPr lang="en-US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1.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參考文獻</a:t>
            </a:r>
            <a:r>
              <a:rPr lang="zh-TW" altLang="en-US" sz="2400" dirty="0">
                <a:solidFill>
                  <a:srgbClr val="00B0F0"/>
                </a:solidFill>
              </a:rPr>
              <a:t> </a:t>
            </a:r>
            <a:endParaRPr lang="en-US" altLang="zh-TW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108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C5A515-4B9A-DE8E-C623-1742CDBD0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查看敘述統計值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816D4A02-DA1A-44F0-8277-877B94C11D19}"/>
              </a:ext>
            </a:extLst>
          </p:cNvPr>
          <p:cNvGrpSpPr/>
          <p:nvPr/>
        </p:nvGrpSpPr>
        <p:grpSpPr>
          <a:xfrm>
            <a:off x="211473" y="1690688"/>
            <a:ext cx="11769054" cy="2315384"/>
            <a:chOff x="814432" y="2617343"/>
            <a:chExt cx="11200001" cy="2030158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15DDB1D1-1C26-4E6E-81F1-A5775C4D1184}"/>
                </a:ext>
              </a:extLst>
            </p:cNvPr>
            <p:cNvGrpSpPr/>
            <p:nvPr/>
          </p:nvGrpSpPr>
          <p:grpSpPr>
            <a:xfrm>
              <a:off x="1258349" y="2617343"/>
              <a:ext cx="10756084" cy="2030158"/>
              <a:chOff x="-1342088" y="2877715"/>
              <a:chExt cx="11771789" cy="2057662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67CF5C26-9F5F-4E79-B93F-71260B2727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702"/>
              <a:stretch/>
            </p:blipFill>
            <p:spPr>
              <a:xfrm>
                <a:off x="-1342088" y="2877715"/>
                <a:ext cx="11009159" cy="2057662"/>
              </a:xfrm>
              <a:prstGeom prst="rect">
                <a:avLst/>
              </a:prstGeom>
            </p:spPr>
          </p:pic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F4B0C760-BED6-4C9E-87DD-8FBCE9C2F5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67071" y="2877715"/>
                <a:ext cx="762630" cy="2057662"/>
              </a:xfrm>
              <a:prstGeom prst="rect">
                <a:avLst/>
              </a:prstGeom>
            </p:spPr>
          </p:pic>
        </p:grp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1DD54CCC-66AF-4F8F-B759-B818A685C3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015"/>
            <a:stretch/>
          </p:blipFill>
          <p:spPr>
            <a:xfrm>
              <a:off x="814432" y="2617343"/>
              <a:ext cx="443917" cy="2030158"/>
            </a:xfrm>
            <a:prstGeom prst="rect">
              <a:avLst/>
            </a:prstGeom>
          </p:spPr>
        </p:pic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0EDA516-081B-4B35-B3D0-410FF94B09F1}"/>
              </a:ext>
            </a:extLst>
          </p:cNvPr>
          <p:cNvSpPr txBox="1"/>
          <p:nvPr/>
        </p:nvSpPr>
        <p:spPr>
          <a:xfrm>
            <a:off x="325607" y="4462943"/>
            <a:ext cx="51347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打席：每場比賽平均會有</a:t>
            </a:r>
            <a:r>
              <a:rPr lang="en-US" altLang="zh-TW" dirty="0"/>
              <a:t>1~4</a:t>
            </a:r>
            <a:r>
              <a:rPr lang="zh-TW" altLang="en-US" dirty="0"/>
              <a:t>次的打席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安打：每場底賽平均會打</a:t>
            </a:r>
            <a:r>
              <a:rPr lang="en-US" altLang="zh-TW" dirty="0"/>
              <a:t>1.08</a:t>
            </a:r>
            <a:r>
              <a:rPr lang="zh-TW" altLang="en-US" dirty="0"/>
              <a:t>支安打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打點：平均</a:t>
            </a:r>
            <a:r>
              <a:rPr lang="en-US" altLang="zh-TW" dirty="0"/>
              <a:t>0.4</a:t>
            </a:r>
            <a:r>
              <a:rPr lang="zh-TW" altLang="en-US" dirty="0"/>
              <a:t>打點，最高曾有一場比賽</a:t>
            </a:r>
            <a:r>
              <a:rPr lang="en-US" altLang="zh-TW" dirty="0"/>
              <a:t>4</a:t>
            </a:r>
            <a:r>
              <a:rPr lang="zh-TW" altLang="en-US" dirty="0"/>
              <a:t>打點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打擊率：平均</a:t>
            </a:r>
            <a:r>
              <a:rPr lang="en-US" altLang="zh-TW" dirty="0"/>
              <a:t>0.299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RE24</a:t>
            </a:r>
            <a:r>
              <a:rPr lang="zh-TW" altLang="en-US" dirty="0"/>
              <a:t>：平均</a:t>
            </a:r>
            <a:r>
              <a:rPr lang="en-US" altLang="zh-TW" dirty="0"/>
              <a:t>0.164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9189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DA33EC-E593-48BA-B188-B263C582D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RE24</a:t>
            </a:r>
            <a:r>
              <a:rPr lang="zh-TW" altLang="en-US" dirty="0"/>
              <a:t>值常態分配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ED1449-2E18-4906-9633-F4C263D79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介於</a:t>
            </a:r>
            <a:r>
              <a:rPr lang="en-US" altLang="zh-TW" dirty="0"/>
              <a:t>-2~2</a:t>
            </a:r>
            <a:r>
              <a:rPr lang="zh-TW" altLang="en-US" dirty="0"/>
              <a:t>之間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793375E-FF93-4439-B927-6532B974F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785" y="2298896"/>
            <a:ext cx="5952164" cy="455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44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3BD237-727B-48BD-B0CD-B3522F045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RE24</a:t>
            </a:r>
            <a:r>
              <a:rPr lang="zh-TW" altLang="en-US" dirty="0"/>
              <a:t> </a:t>
            </a:r>
            <a:r>
              <a:rPr lang="en-US" altLang="zh-TW" dirty="0"/>
              <a:t>&lt;</a:t>
            </a:r>
            <a:r>
              <a:rPr lang="zh-TW" altLang="en-US" dirty="0"/>
              <a:t> </a:t>
            </a:r>
            <a:r>
              <a:rPr lang="en-US" altLang="zh-TW" dirty="0"/>
              <a:t>0</a:t>
            </a:r>
            <a:r>
              <a:rPr lang="zh-TW" altLang="en-US" dirty="0"/>
              <a:t>的比賽，共有</a:t>
            </a:r>
            <a:r>
              <a:rPr lang="en-US" altLang="zh-TW" dirty="0"/>
              <a:t>89</a:t>
            </a:r>
            <a:r>
              <a:rPr lang="zh-TW" altLang="en-US" dirty="0"/>
              <a:t>場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44F650-F608-46DB-B13C-258EB9937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# </a:t>
            </a:r>
            <a:r>
              <a:rPr lang="zh-TW" altLang="en-US" dirty="0"/>
              <a:t>找出</a:t>
            </a:r>
            <a:r>
              <a:rPr lang="en-US" altLang="zh-TW" dirty="0"/>
              <a:t>RE24 &lt; 0 </a:t>
            </a:r>
            <a:r>
              <a:rPr lang="zh-TW" altLang="en-US" dirty="0"/>
              <a:t>的比賽場次，共有</a:t>
            </a:r>
            <a:r>
              <a:rPr lang="en-US" altLang="zh-TW" dirty="0"/>
              <a:t>89</a:t>
            </a:r>
            <a:r>
              <a:rPr lang="zh-TW" altLang="en-US" dirty="0"/>
              <a:t>場</a:t>
            </a:r>
          </a:p>
          <a:p>
            <a:r>
              <a:rPr lang="en-US" altLang="zh-TW" dirty="0"/>
              <a:t># </a:t>
            </a:r>
            <a:r>
              <a:rPr lang="zh-TW" altLang="en-US" dirty="0"/>
              <a:t>可以解讀為在這</a:t>
            </a:r>
            <a:r>
              <a:rPr lang="en-US" altLang="zh-TW" dirty="0"/>
              <a:t>89</a:t>
            </a:r>
            <a:r>
              <a:rPr lang="zh-TW" altLang="en-US" dirty="0"/>
              <a:t>場比賽，他的攻擊表現並未幫助球隊拿下勝利</a:t>
            </a:r>
          </a:p>
          <a:p>
            <a:r>
              <a:rPr lang="en-US" altLang="zh-TW" dirty="0"/>
              <a:t># </a:t>
            </a:r>
            <a:r>
              <a:rPr lang="zh-TW" altLang="en-US" dirty="0"/>
              <a:t>也可以看到當天的打擊率是相對低的，安打數是</a:t>
            </a:r>
            <a:r>
              <a:rPr lang="en-US" altLang="zh-TW" dirty="0"/>
              <a:t>0</a:t>
            </a:r>
            <a:r>
              <a:rPr lang="zh-TW" altLang="en-US" dirty="0"/>
              <a:t>或是</a:t>
            </a:r>
            <a:r>
              <a:rPr lang="en-US" altLang="zh-TW" dirty="0"/>
              <a:t>1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31E6E1D-18AA-4AA7-B482-F9AD064E75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8"/>
          <a:stretch/>
        </p:blipFill>
        <p:spPr>
          <a:xfrm>
            <a:off x="2900065" y="3783434"/>
            <a:ext cx="2952381" cy="416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4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3BD237-727B-48BD-B0CD-B3522F045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2000" dirty="0"/>
              <a:t>與其他四隊對戰的</a:t>
            </a:r>
            <a:r>
              <a:rPr lang="en-US" altLang="zh-TW" sz="2000" dirty="0"/>
              <a:t>RE24</a:t>
            </a:r>
            <a:r>
              <a:rPr lang="zh-TW" altLang="en-US" sz="2000" dirty="0"/>
              <a:t>平均</a:t>
            </a:r>
            <a:br>
              <a:rPr lang="en-US" altLang="zh-TW" sz="2000" dirty="0"/>
            </a:br>
            <a:r>
              <a:rPr lang="zh-TW" altLang="en-US" sz="2000" dirty="0"/>
              <a:t>可以看到面對味全龍的</a:t>
            </a:r>
            <a:r>
              <a:rPr lang="en-US" altLang="zh-TW" sz="2000" dirty="0"/>
              <a:t>RE24</a:t>
            </a:r>
            <a:r>
              <a:rPr lang="zh-TW" altLang="en-US" sz="2000" dirty="0"/>
              <a:t>是負數</a:t>
            </a:r>
            <a:br>
              <a:rPr lang="en-US" altLang="zh-TW" sz="2000" dirty="0"/>
            </a:br>
            <a:r>
              <a:rPr lang="zh-TW" altLang="en-US" sz="2000" dirty="0"/>
              <a:t>這可以解讀：他面對味全龍的時候，表現是面對中職其他四隊最差</a:t>
            </a:r>
            <a:br>
              <a:rPr lang="zh-TW" altLang="en-US" sz="2000" dirty="0"/>
            </a:br>
            <a:endParaRPr lang="zh-TW" altLang="en-US" sz="20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DCB74EA-DD71-47F9-845F-139504B3E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7879" y="2174422"/>
            <a:ext cx="5257800" cy="41433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F3880A1-1DB3-420C-ADB8-4417F3321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4675" y="2215172"/>
            <a:ext cx="5229225" cy="414337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B2AF79A-90BE-46E4-A10B-45E38CBFA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1473" y="2215171"/>
            <a:ext cx="5191125" cy="41433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A6E8953-B873-4B91-A3E0-2A82DF9B1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85625" y="2215171"/>
            <a:ext cx="5229225" cy="41433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20AC0A1-5F76-4008-9AFE-DFFD26905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0523" y="2215170"/>
            <a:ext cx="519112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52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3BD237-727B-48BD-B0CD-B3522F045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2000" dirty="0"/>
              <a:t>計算皮爾森相關係數，決定</a:t>
            </a:r>
            <a:r>
              <a:rPr lang="en-US" altLang="zh-TW" sz="2000" dirty="0"/>
              <a:t>X</a:t>
            </a:r>
            <a:r>
              <a:rPr lang="zh-TW" altLang="en-US" sz="2000" dirty="0"/>
              <a:t>特徵值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BC5BF4A-A1DC-46F0-8363-9CB1308AB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12192000" cy="432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09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3BD237-727B-48BD-B0CD-B3522F045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2000" dirty="0"/>
              <a:t>計算皮爾森相關係數，決定</a:t>
            </a:r>
            <a:r>
              <a:rPr lang="en-US" altLang="zh-TW" sz="2000" dirty="0"/>
              <a:t>X</a:t>
            </a:r>
            <a:r>
              <a:rPr lang="zh-TW" altLang="en-US" sz="2000" dirty="0"/>
              <a:t>特徵值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68ABDFA-398A-4412-BAC6-8A49A34B7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312" y="1286903"/>
            <a:ext cx="6360200" cy="546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96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3BD237-727B-48BD-B0CD-B3522F045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2000" dirty="0"/>
              <a:t>計算皮爾森相關係數，決定</a:t>
            </a:r>
            <a:r>
              <a:rPr lang="en-US" altLang="zh-TW" sz="2000" dirty="0"/>
              <a:t>X</a:t>
            </a:r>
            <a:r>
              <a:rPr lang="zh-TW" altLang="en-US" sz="2000" dirty="0"/>
              <a:t>特徵值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271B08D-2259-458B-B865-B9808669DD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896" r="12032"/>
          <a:stretch/>
        </p:blipFill>
        <p:spPr>
          <a:xfrm>
            <a:off x="307972" y="1271122"/>
            <a:ext cx="11154884" cy="2298820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068CEE73-469A-4CFA-B8CC-9A235F11F68D}"/>
              </a:ext>
            </a:extLst>
          </p:cNvPr>
          <p:cNvGrpSpPr/>
          <p:nvPr/>
        </p:nvGrpSpPr>
        <p:grpSpPr>
          <a:xfrm>
            <a:off x="417030" y="4376342"/>
            <a:ext cx="11154884" cy="1198754"/>
            <a:chOff x="417030" y="4376342"/>
            <a:chExt cx="11154884" cy="1198754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12BFA276-6882-4C48-B57E-C4F1F0C62248}"/>
                </a:ext>
              </a:extLst>
            </p:cNvPr>
            <p:cNvGrpSpPr/>
            <p:nvPr/>
          </p:nvGrpSpPr>
          <p:grpSpPr>
            <a:xfrm>
              <a:off x="417030" y="4437468"/>
              <a:ext cx="11154884" cy="1137628"/>
              <a:chOff x="274416" y="3911486"/>
              <a:chExt cx="11154884" cy="1137628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5C55148A-C9EC-4303-9E1C-9728206C96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78896" r="12032" b="15579"/>
              <a:stretch/>
            </p:blipFill>
            <p:spPr>
              <a:xfrm>
                <a:off x="274416" y="3911486"/>
                <a:ext cx="11154884" cy="601791"/>
              </a:xfrm>
              <a:prstGeom prst="rect">
                <a:avLst/>
              </a:prstGeom>
            </p:spPr>
          </p:pic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331BB56F-FBD4-4A8D-8C10-FB3DBF157C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95062" r="12032"/>
              <a:stretch/>
            </p:blipFill>
            <p:spPr>
              <a:xfrm>
                <a:off x="274416" y="4511180"/>
                <a:ext cx="11154884" cy="537934"/>
              </a:xfrm>
              <a:prstGeom prst="rect">
                <a:avLst/>
              </a:prstGeom>
            </p:spPr>
          </p:pic>
        </p:grp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209883D-4456-461B-9464-2E00B7930465}"/>
                </a:ext>
              </a:extLst>
            </p:cNvPr>
            <p:cNvSpPr/>
            <p:nvPr/>
          </p:nvSpPr>
          <p:spPr>
            <a:xfrm>
              <a:off x="10614871" y="4437468"/>
              <a:ext cx="738929" cy="1137628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6090045-B3F5-42DE-9BB9-4DE983215AA2}"/>
                </a:ext>
              </a:extLst>
            </p:cNvPr>
            <p:cNvSpPr/>
            <p:nvPr/>
          </p:nvSpPr>
          <p:spPr>
            <a:xfrm>
              <a:off x="4777021" y="4376342"/>
              <a:ext cx="738929" cy="1137628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FD0CC29-16C5-4324-9BFF-5F1D474E30A5}"/>
                </a:ext>
              </a:extLst>
            </p:cNvPr>
            <p:cNvSpPr/>
            <p:nvPr/>
          </p:nvSpPr>
          <p:spPr>
            <a:xfrm>
              <a:off x="3612349" y="4376342"/>
              <a:ext cx="738929" cy="1137628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4635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D973DE0A-84DA-4557-A686-1CFD478C7BE9}"/>
              </a:ext>
            </a:extLst>
          </p:cNvPr>
          <p:cNvGrpSpPr/>
          <p:nvPr/>
        </p:nvGrpSpPr>
        <p:grpSpPr>
          <a:xfrm>
            <a:off x="0" y="2239856"/>
            <a:ext cx="12192000" cy="3120709"/>
            <a:chOff x="181084" y="2340524"/>
            <a:chExt cx="12639405" cy="3443684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4C07671C-A6C6-4E61-AF34-5299396FE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084" y="2340527"/>
              <a:ext cx="4213134" cy="3443681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CDD3CA4F-CF16-4156-B26E-414DD77C3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4218" y="2340526"/>
              <a:ext cx="4213136" cy="3443682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D709BC3C-F03E-4A26-8A18-9C0C93E5A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07352" y="2340524"/>
              <a:ext cx="4213137" cy="3443683"/>
            </a:xfrm>
            <a:prstGeom prst="rect">
              <a:avLst/>
            </a:prstGeom>
          </p:spPr>
        </p:pic>
      </p:grpSp>
      <p:sp>
        <p:nvSpPr>
          <p:cNvPr id="8" name="標題 1">
            <a:extLst>
              <a:ext uri="{FF2B5EF4-FFF2-40B4-BE49-F238E27FC236}">
                <a16:creationId xmlns:a16="http://schemas.microsoft.com/office/drawing/2014/main" id="{AD1A029C-33B9-4C97-967F-051463A67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zh-TW" altLang="en-US" sz="2000" dirty="0"/>
              <a:t>三個</a:t>
            </a:r>
            <a:r>
              <a:rPr lang="en-US" altLang="zh-TW" sz="2000" dirty="0"/>
              <a:t>X</a:t>
            </a:r>
            <a:r>
              <a:rPr lang="zh-TW" altLang="en-US" sz="2000" dirty="0"/>
              <a:t>特徵值跟</a:t>
            </a:r>
            <a:r>
              <a:rPr lang="en-US" altLang="zh-TW" sz="2000" dirty="0"/>
              <a:t>RE24</a:t>
            </a:r>
            <a:r>
              <a:rPr lang="zh-TW" altLang="en-US" sz="2000" dirty="0"/>
              <a:t>之間的關係</a:t>
            </a:r>
            <a:r>
              <a:rPr lang="en-US" altLang="zh-TW" sz="2000" dirty="0"/>
              <a:t>(</a:t>
            </a:r>
            <a:r>
              <a:rPr lang="zh-TW" altLang="en-US" sz="2000" dirty="0"/>
              <a:t>散點圖</a:t>
            </a:r>
            <a:r>
              <a:rPr lang="en-US" altLang="zh-TW" sz="2000" dirty="0"/>
              <a:t>)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91865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7140FE-4A1B-3E02-ED60-4FB0DE872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17" y="71510"/>
            <a:ext cx="10515600" cy="1325563"/>
          </a:xfrm>
        </p:spPr>
        <p:txBody>
          <a:bodyPr/>
          <a:lstStyle/>
          <a:p>
            <a:r>
              <a:rPr kumimoji="1" lang="zh-TW" altLang="en-US" dirty="0"/>
              <a:t>預測分析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7A636DE-05B5-5CE7-740E-879C40849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47432" y="-8539"/>
            <a:ext cx="4444568" cy="2500069"/>
          </a:xfr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939A593-023A-4408-9AF1-545D5AF3B43F}"/>
              </a:ext>
            </a:extLst>
          </p:cNvPr>
          <p:cNvSpPr/>
          <p:nvPr/>
        </p:nvSpPr>
        <p:spPr>
          <a:xfrm>
            <a:off x="371912" y="122074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多元線性回歸預測模型</a:t>
            </a:r>
            <a:br>
              <a:rPr lang="zh-TW" altLang="en-US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zh-TW" b="1" dirty="0">
                <a:solidFill>
                  <a:srgbClr val="569CD6"/>
                </a:solidFill>
                <a:latin typeface="Consolas" panose="020B0609020204030204" pitchFamily="49" charset="0"/>
              </a:rPr>
              <a:t>RE24 = w1 * </a:t>
            </a:r>
            <a:r>
              <a:rPr lang="zh-TW" alt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安打 </a:t>
            </a:r>
            <a:r>
              <a:rPr lang="en-US" altLang="zh-TW" b="1" dirty="0">
                <a:solidFill>
                  <a:srgbClr val="569CD6"/>
                </a:solidFill>
                <a:latin typeface="Consolas" panose="020B0609020204030204" pitchFamily="49" charset="0"/>
              </a:rPr>
              <a:t>+ w2 * </a:t>
            </a:r>
            <a:r>
              <a:rPr lang="zh-TW" alt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打點 </a:t>
            </a:r>
            <a:r>
              <a:rPr lang="en-US" altLang="zh-TW" b="1" dirty="0">
                <a:solidFill>
                  <a:srgbClr val="569CD6"/>
                </a:solidFill>
                <a:latin typeface="Consolas" panose="020B0609020204030204" pitchFamily="49" charset="0"/>
              </a:rPr>
              <a:t>+ w3 * </a:t>
            </a:r>
            <a:r>
              <a:rPr lang="zh-TW" alt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打擊率</a:t>
            </a:r>
            <a:br>
              <a:rPr lang="zh-TW" altLang="en-US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zh-TW" b="1" dirty="0">
                <a:solidFill>
                  <a:srgbClr val="569CD6"/>
                </a:solidFill>
                <a:latin typeface="Consolas" panose="020B0609020204030204" pitchFamily="49" charset="0"/>
              </a:rPr>
              <a:t>Y</a:t>
            </a:r>
            <a:r>
              <a:rPr lang="zh-TW" alt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目標值：</a:t>
            </a:r>
            <a:r>
              <a:rPr lang="en-US" altLang="zh-TW" b="1" dirty="0">
                <a:solidFill>
                  <a:srgbClr val="569CD6"/>
                </a:solidFill>
                <a:latin typeface="Consolas" panose="020B0609020204030204" pitchFamily="49" charset="0"/>
              </a:rPr>
              <a:t>RE24</a:t>
            </a:r>
            <a:endParaRPr lang="en-US" altLang="zh-TW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zh-TW" b="1" dirty="0">
                <a:solidFill>
                  <a:srgbClr val="569CD6"/>
                </a:solidFill>
                <a:latin typeface="Consolas" panose="020B0609020204030204" pitchFamily="49" charset="0"/>
              </a:rPr>
              <a:t>X</a:t>
            </a:r>
            <a:r>
              <a:rPr lang="zh-TW" alt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特徵值：安打、打點、打擊率</a:t>
            </a:r>
            <a:endParaRPr lang="zh-TW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C9AE9FF-6E71-45DB-A5D5-41E22381A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07" y="2859997"/>
            <a:ext cx="6459178" cy="3616303"/>
          </a:xfrm>
          <a:prstGeom prst="rect">
            <a:avLst/>
          </a:prstGeo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90ABE579-805A-4CAE-9229-14121B284844}"/>
              </a:ext>
            </a:extLst>
          </p:cNvPr>
          <p:cNvSpPr txBox="1">
            <a:spLocks/>
          </p:cNvSpPr>
          <p:nvPr/>
        </p:nvSpPr>
        <p:spPr>
          <a:xfrm>
            <a:off x="6949889" y="3100093"/>
            <a:ext cx="4834761" cy="3136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kumimoji="1" lang="zh-TW" altLang="en-US" sz="1400" dirty="0"/>
              <a:t>儲存</a:t>
            </a:r>
            <a:r>
              <a:rPr kumimoji="1" lang="en-US" altLang="zh-TW" sz="1400" dirty="0"/>
              <a:t>X</a:t>
            </a:r>
            <a:r>
              <a:rPr kumimoji="1" lang="zh-TW" altLang="en-US" sz="1400" dirty="0"/>
              <a:t>特徵值：「安打」、「打點」、「打擊率」</a:t>
            </a:r>
            <a:endParaRPr kumimoji="1" lang="en-US" altLang="zh-TW" sz="14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kumimoji="1" lang="zh-TW" altLang="en-US" sz="1400" dirty="0"/>
              <a:t>儲存</a:t>
            </a:r>
            <a:r>
              <a:rPr kumimoji="1" lang="en-US" altLang="zh-TW" sz="1400" dirty="0"/>
              <a:t>Y</a:t>
            </a:r>
            <a:r>
              <a:rPr kumimoji="1" lang="zh-TW" altLang="en-US" sz="1400" dirty="0"/>
              <a:t>目標值：「</a:t>
            </a:r>
            <a:r>
              <a:rPr kumimoji="1" lang="en-US" altLang="zh-TW" sz="1400" dirty="0"/>
              <a:t>RE24</a:t>
            </a:r>
            <a:r>
              <a:rPr kumimoji="1" lang="zh-TW" altLang="en-US" sz="1400" dirty="0"/>
              <a:t>」</a:t>
            </a:r>
            <a:endParaRPr kumimoji="1" lang="en-US" altLang="zh-TW" sz="14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kumimoji="1" lang="zh-TW" altLang="en-US" sz="1400" dirty="0"/>
              <a:t>使用 </a:t>
            </a:r>
            <a:r>
              <a:rPr kumimoji="1" lang="en-US" altLang="zh-TW" sz="1400" dirty="0" err="1"/>
              <a:t>train_test_split</a:t>
            </a:r>
            <a:r>
              <a:rPr kumimoji="1" lang="en-US" altLang="zh-TW" sz="1400" dirty="0"/>
              <a:t> </a:t>
            </a:r>
            <a:r>
              <a:rPr kumimoji="1" lang="zh-TW" altLang="en-US" sz="1400" dirty="0"/>
              <a:t>函數將特徵變數和目標變數分割為訓練集和測試集，測試集的大小為整體數據的</a:t>
            </a:r>
            <a:r>
              <a:rPr kumimoji="1" lang="en-US" altLang="zh-TW" sz="1400" dirty="0"/>
              <a:t>20%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kumimoji="1" lang="zh-TW" altLang="en-US" sz="1400" dirty="0"/>
              <a:t>將訓練集和測試集轉換為 </a:t>
            </a:r>
            <a:r>
              <a:rPr kumimoji="1" lang="en-US" altLang="zh-TW" sz="1400" dirty="0"/>
              <a:t>NumPy </a:t>
            </a:r>
            <a:r>
              <a:rPr kumimoji="1" lang="zh-TW" altLang="en-US" sz="1400" dirty="0"/>
              <a:t>陣列，符合機器學習模型需求</a:t>
            </a:r>
            <a:endParaRPr kumimoji="1" lang="en-US" altLang="zh-TW" sz="14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endParaRPr kumimoji="1" lang="en-US" altLang="zh-TW" sz="1400" dirty="0"/>
          </a:p>
        </p:txBody>
      </p:sp>
    </p:spTree>
    <p:extLst>
      <p:ext uri="{BB962C8B-B14F-4D97-AF65-F5344CB8AC3E}">
        <p14:creationId xmlns:p14="http://schemas.microsoft.com/office/powerpoint/2010/main" val="339808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7140FE-4A1B-3E02-ED60-4FB0DE872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17" y="71510"/>
            <a:ext cx="10515600" cy="1325563"/>
          </a:xfrm>
        </p:spPr>
        <p:txBody>
          <a:bodyPr/>
          <a:lstStyle/>
          <a:p>
            <a:r>
              <a:rPr kumimoji="1" lang="zh-TW" altLang="en-US" dirty="0"/>
              <a:t>預測分析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7A636DE-05B5-5CE7-740E-879C40849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47432" y="-8539"/>
            <a:ext cx="4444568" cy="2500069"/>
          </a:xfr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939A593-023A-4408-9AF1-545D5AF3B43F}"/>
              </a:ext>
            </a:extLst>
          </p:cNvPr>
          <p:cNvSpPr/>
          <p:nvPr/>
        </p:nvSpPr>
        <p:spPr>
          <a:xfrm>
            <a:off x="371912" y="122074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多元線性回歸預測模型</a:t>
            </a:r>
            <a:br>
              <a:rPr lang="zh-TW" altLang="en-US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zh-TW" b="1" dirty="0">
                <a:solidFill>
                  <a:srgbClr val="569CD6"/>
                </a:solidFill>
                <a:latin typeface="Consolas" panose="020B0609020204030204" pitchFamily="49" charset="0"/>
              </a:rPr>
              <a:t>RE24 = w1 * </a:t>
            </a:r>
            <a:r>
              <a:rPr lang="zh-TW" alt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安打 </a:t>
            </a:r>
            <a:r>
              <a:rPr lang="en-US" altLang="zh-TW" b="1" dirty="0">
                <a:solidFill>
                  <a:srgbClr val="569CD6"/>
                </a:solidFill>
                <a:latin typeface="Consolas" panose="020B0609020204030204" pitchFamily="49" charset="0"/>
              </a:rPr>
              <a:t>+ w2 * </a:t>
            </a:r>
            <a:r>
              <a:rPr lang="zh-TW" alt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打點 </a:t>
            </a:r>
            <a:r>
              <a:rPr lang="en-US" altLang="zh-TW" b="1" dirty="0">
                <a:solidFill>
                  <a:srgbClr val="569CD6"/>
                </a:solidFill>
                <a:latin typeface="Consolas" panose="020B0609020204030204" pitchFamily="49" charset="0"/>
              </a:rPr>
              <a:t>+ w3 * </a:t>
            </a:r>
            <a:r>
              <a:rPr lang="zh-TW" alt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打擊率</a:t>
            </a:r>
            <a:br>
              <a:rPr lang="zh-TW" altLang="en-US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zh-TW" b="1" dirty="0">
                <a:solidFill>
                  <a:srgbClr val="569CD6"/>
                </a:solidFill>
                <a:latin typeface="Consolas" panose="020B0609020204030204" pitchFamily="49" charset="0"/>
              </a:rPr>
              <a:t>Y</a:t>
            </a:r>
            <a:r>
              <a:rPr lang="zh-TW" alt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目標值：</a:t>
            </a:r>
            <a:r>
              <a:rPr lang="en-US" altLang="zh-TW" b="1" dirty="0">
                <a:solidFill>
                  <a:srgbClr val="569CD6"/>
                </a:solidFill>
                <a:latin typeface="Consolas" panose="020B0609020204030204" pitchFamily="49" charset="0"/>
              </a:rPr>
              <a:t>RE24</a:t>
            </a:r>
            <a:endParaRPr lang="en-US" altLang="zh-TW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zh-TW" b="1" dirty="0">
                <a:solidFill>
                  <a:srgbClr val="569CD6"/>
                </a:solidFill>
                <a:latin typeface="Consolas" panose="020B0609020204030204" pitchFamily="49" charset="0"/>
              </a:rPr>
              <a:t>X</a:t>
            </a:r>
            <a:r>
              <a:rPr lang="zh-TW" alt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特徵值：安打、打點、打擊率</a:t>
            </a:r>
            <a:endParaRPr lang="zh-TW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BD2A53D-26A5-4694-91F7-1963C0C1E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50" y="2491530"/>
            <a:ext cx="5112606" cy="4121903"/>
          </a:xfrm>
          <a:prstGeom prst="rect">
            <a:avLst/>
          </a:prstGeom>
        </p:spPr>
      </p:pic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C302A00A-0E18-4ACB-A382-5072926F89F2}"/>
              </a:ext>
            </a:extLst>
          </p:cNvPr>
          <p:cNvSpPr txBox="1">
            <a:spLocks/>
          </p:cNvSpPr>
          <p:nvPr/>
        </p:nvSpPr>
        <p:spPr>
          <a:xfrm>
            <a:off x="5850931" y="3259483"/>
            <a:ext cx="4834761" cy="3136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kumimoji="1" lang="zh-TW" altLang="en-US" sz="1400" dirty="0"/>
              <a:t>使用 </a:t>
            </a:r>
            <a:r>
              <a:rPr kumimoji="1" lang="en-US" altLang="zh-TW" sz="1400" dirty="0" err="1"/>
              <a:t>StandardScaler</a:t>
            </a:r>
            <a:r>
              <a:rPr kumimoji="1" lang="en-US" altLang="zh-TW" sz="1400" dirty="0"/>
              <a:t> </a:t>
            </a:r>
            <a:r>
              <a:rPr kumimoji="1" lang="zh-TW" altLang="en-US" sz="1400" dirty="0"/>
              <a:t>對Ｘ特徵值進行標準化，確保數據的均值為</a:t>
            </a:r>
            <a:r>
              <a:rPr kumimoji="1" lang="en-US" altLang="zh-TW" sz="1400" dirty="0"/>
              <a:t>0</a:t>
            </a:r>
            <a:r>
              <a:rPr kumimoji="1" lang="zh-TW" altLang="en-US" sz="1400" dirty="0"/>
              <a:t>，標準差為</a:t>
            </a:r>
            <a:r>
              <a:rPr kumimoji="1" lang="en-US" altLang="zh-TW" sz="1400" dirty="0"/>
              <a:t>1</a:t>
            </a:r>
            <a:r>
              <a:rPr kumimoji="1" lang="zh-TW" altLang="en-US" sz="1400" dirty="0"/>
              <a:t>，有助於提高模型的收斂速度</a:t>
            </a:r>
            <a:endParaRPr kumimoji="1" lang="en-US" altLang="zh-TW" sz="14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kumimoji="1" lang="zh-TW" altLang="en-US" sz="1400" dirty="0"/>
              <a:t>使用訓練好的模型對測試數使用正規方程式抓出權重值與偏置值</a:t>
            </a:r>
            <a:endParaRPr kumimoji="1" lang="en-US" altLang="zh-TW" sz="14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kumimoji="1" lang="zh-TW" altLang="en-US" sz="1400" dirty="0"/>
              <a:t>使用 </a:t>
            </a:r>
            <a:r>
              <a:rPr kumimoji="1" lang="en" altLang="zh-TW" sz="1400" dirty="0"/>
              <a:t>LinearRegression </a:t>
            </a:r>
            <a:r>
              <a:rPr kumimoji="1" lang="zh-TW" altLang="en-US" sz="1400" dirty="0"/>
              <a:t>初始化線性回歸模型，並使用訓練數據進行模型擬合。</a:t>
            </a:r>
            <a:endParaRPr kumimoji="1" lang="en-US" altLang="zh-TW" sz="14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endParaRPr kumimoji="1" lang="en-US" altLang="zh-TW" sz="1400" dirty="0"/>
          </a:p>
        </p:txBody>
      </p:sp>
    </p:spTree>
    <p:extLst>
      <p:ext uri="{BB962C8B-B14F-4D97-AF65-F5344CB8AC3E}">
        <p14:creationId xmlns:p14="http://schemas.microsoft.com/office/powerpoint/2010/main" val="1164876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2E1B60-2687-2941-9A73-5D1F98AA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第一部分：專案介紹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10736-AC58-C3D5-E6E5-B9F3CFBA9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181887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7140FE-4A1B-3E02-ED60-4FB0DE872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17" y="71510"/>
            <a:ext cx="10515600" cy="1325563"/>
          </a:xfrm>
        </p:spPr>
        <p:txBody>
          <a:bodyPr/>
          <a:lstStyle/>
          <a:p>
            <a:r>
              <a:rPr kumimoji="1" lang="zh-TW" altLang="en-US" dirty="0"/>
              <a:t>預測分析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7A636DE-05B5-5CE7-740E-879C40849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47432" y="-8539"/>
            <a:ext cx="4444568" cy="2500069"/>
          </a:xfr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939A593-023A-4408-9AF1-545D5AF3B43F}"/>
              </a:ext>
            </a:extLst>
          </p:cNvPr>
          <p:cNvSpPr/>
          <p:nvPr/>
        </p:nvSpPr>
        <p:spPr>
          <a:xfrm>
            <a:off x="371912" y="122074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多元線性回歸預測模型</a:t>
            </a:r>
            <a:br>
              <a:rPr lang="zh-TW" altLang="en-US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zh-TW" b="1" dirty="0">
                <a:solidFill>
                  <a:srgbClr val="569CD6"/>
                </a:solidFill>
                <a:latin typeface="Consolas" panose="020B0609020204030204" pitchFamily="49" charset="0"/>
              </a:rPr>
              <a:t>RE24 = w1 * </a:t>
            </a:r>
            <a:r>
              <a:rPr lang="zh-TW" alt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安打 </a:t>
            </a:r>
            <a:r>
              <a:rPr lang="en-US" altLang="zh-TW" b="1" dirty="0">
                <a:solidFill>
                  <a:srgbClr val="569CD6"/>
                </a:solidFill>
                <a:latin typeface="Consolas" panose="020B0609020204030204" pitchFamily="49" charset="0"/>
              </a:rPr>
              <a:t>+ w2 * </a:t>
            </a:r>
            <a:r>
              <a:rPr lang="zh-TW" alt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打點 </a:t>
            </a:r>
            <a:r>
              <a:rPr lang="en-US" altLang="zh-TW" b="1" dirty="0">
                <a:solidFill>
                  <a:srgbClr val="569CD6"/>
                </a:solidFill>
                <a:latin typeface="Consolas" panose="020B0609020204030204" pitchFamily="49" charset="0"/>
              </a:rPr>
              <a:t>+ w3 * </a:t>
            </a:r>
            <a:r>
              <a:rPr lang="zh-TW" alt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打擊率</a:t>
            </a:r>
            <a:br>
              <a:rPr lang="zh-TW" altLang="en-US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zh-TW" b="1" dirty="0">
                <a:solidFill>
                  <a:srgbClr val="569CD6"/>
                </a:solidFill>
                <a:latin typeface="Consolas" panose="020B0609020204030204" pitchFamily="49" charset="0"/>
              </a:rPr>
              <a:t>Y</a:t>
            </a:r>
            <a:r>
              <a:rPr lang="zh-TW" alt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目標值：</a:t>
            </a:r>
            <a:r>
              <a:rPr lang="en-US" altLang="zh-TW" b="1" dirty="0">
                <a:solidFill>
                  <a:srgbClr val="569CD6"/>
                </a:solidFill>
                <a:latin typeface="Consolas" panose="020B0609020204030204" pitchFamily="49" charset="0"/>
              </a:rPr>
              <a:t>RE24</a:t>
            </a:r>
            <a:endParaRPr lang="en-US" altLang="zh-TW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zh-TW" b="1" dirty="0">
                <a:solidFill>
                  <a:srgbClr val="569CD6"/>
                </a:solidFill>
                <a:latin typeface="Consolas" panose="020B0609020204030204" pitchFamily="49" charset="0"/>
              </a:rPr>
              <a:t>X</a:t>
            </a:r>
            <a:r>
              <a:rPr lang="zh-TW" alt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特徵值：安打、打點、打擊率</a:t>
            </a:r>
            <a:endParaRPr lang="zh-TW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C302A00A-0E18-4ACB-A382-5072926F89F2}"/>
              </a:ext>
            </a:extLst>
          </p:cNvPr>
          <p:cNvSpPr txBox="1">
            <a:spLocks/>
          </p:cNvSpPr>
          <p:nvPr/>
        </p:nvSpPr>
        <p:spPr>
          <a:xfrm>
            <a:off x="5850931" y="3259483"/>
            <a:ext cx="4834761" cy="3136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kumimoji="1" lang="zh-TW" altLang="en-US" sz="1400" dirty="0"/>
              <a:t>據進行預測，並將預測結果存入</a:t>
            </a:r>
            <a:r>
              <a:rPr kumimoji="1" lang="en-US" altLang="zh-TW" sz="1400" dirty="0" err="1"/>
              <a:t>ypred</a:t>
            </a:r>
            <a:endParaRPr kumimoji="1" lang="en-US" altLang="zh-TW" sz="14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endParaRPr kumimoji="1" lang="en-US" altLang="zh-TW" sz="1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EBA7D3D-4FEC-49D6-B23F-CAF1C1877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92" y="2641213"/>
            <a:ext cx="5478711" cy="359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701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7140FE-4A1B-3E02-ED60-4FB0DE872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17" y="71510"/>
            <a:ext cx="10515600" cy="1325563"/>
          </a:xfrm>
        </p:spPr>
        <p:txBody>
          <a:bodyPr/>
          <a:lstStyle/>
          <a:p>
            <a:r>
              <a:rPr kumimoji="1" lang="zh-TW" altLang="en-US" dirty="0"/>
              <a:t>預測分析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7A636DE-05B5-5CE7-740E-879C40849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47432" y="-8539"/>
            <a:ext cx="4444568" cy="2500069"/>
          </a:xfr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939A593-023A-4408-9AF1-545D5AF3B43F}"/>
              </a:ext>
            </a:extLst>
          </p:cNvPr>
          <p:cNvSpPr/>
          <p:nvPr/>
        </p:nvSpPr>
        <p:spPr>
          <a:xfrm>
            <a:off x="371912" y="122074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多元線性回歸預測模型</a:t>
            </a:r>
            <a:br>
              <a:rPr lang="zh-TW" altLang="en-US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zh-TW" b="1" dirty="0">
                <a:solidFill>
                  <a:srgbClr val="569CD6"/>
                </a:solidFill>
                <a:latin typeface="Consolas" panose="020B0609020204030204" pitchFamily="49" charset="0"/>
              </a:rPr>
              <a:t>RE24 = w1 * </a:t>
            </a:r>
            <a:r>
              <a:rPr lang="zh-TW" alt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安打 </a:t>
            </a:r>
            <a:r>
              <a:rPr lang="en-US" altLang="zh-TW" b="1" dirty="0">
                <a:solidFill>
                  <a:srgbClr val="569CD6"/>
                </a:solidFill>
                <a:latin typeface="Consolas" panose="020B0609020204030204" pitchFamily="49" charset="0"/>
              </a:rPr>
              <a:t>+ w2 * </a:t>
            </a:r>
            <a:r>
              <a:rPr lang="zh-TW" alt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打點 </a:t>
            </a:r>
            <a:r>
              <a:rPr lang="en-US" altLang="zh-TW" b="1" dirty="0">
                <a:solidFill>
                  <a:srgbClr val="569CD6"/>
                </a:solidFill>
                <a:latin typeface="Consolas" panose="020B0609020204030204" pitchFamily="49" charset="0"/>
              </a:rPr>
              <a:t>+ w3 * </a:t>
            </a:r>
            <a:r>
              <a:rPr lang="zh-TW" alt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打擊率</a:t>
            </a:r>
            <a:br>
              <a:rPr lang="zh-TW" altLang="en-US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zh-TW" b="1" dirty="0">
                <a:solidFill>
                  <a:srgbClr val="569CD6"/>
                </a:solidFill>
                <a:latin typeface="Consolas" panose="020B0609020204030204" pitchFamily="49" charset="0"/>
              </a:rPr>
              <a:t>Y</a:t>
            </a:r>
            <a:r>
              <a:rPr lang="zh-TW" alt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目標值：</a:t>
            </a:r>
            <a:r>
              <a:rPr lang="en-US" altLang="zh-TW" b="1" dirty="0">
                <a:solidFill>
                  <a:srgbClr val="569CD6"/>
                </a:solidFill>
                <a:latin typeface="Consolas" panose="020B0609020204030204" pitchFamily="49" charset="0"/>
              </a:rPr>
              <a:t>RE24</a:t>
            </a:r>
            <a:endParaRPr lang="en-US" altLang="zh-TW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zh-TW" b="1" dirty="0">
                <a:solidFill>
                  <a:srgbClr val="569CD6"/>
                </a:solidFill>
                <a:latin typeface="Consolas" panose="020B0609020204030204" pitchFamily="49" charset="0"/>
              </a:rPr>
              <a:t>X</a:t>
            </a:r>
            <a:r>
              <a:rPr lang="zh-TW" alt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特徵值：安打、打點、打擊率</a:t>
            </a:r>
            <a:endParaRPr lang="zh-TW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C302A00A-0E18-4ACB-A382-5072926F89F2}"/>
              </a:ext>
            </a:extLst>
          </p:cNvPr>
          <p:cNvSpPr txBox="1">
            <a:spLocks/>
          </p:cNvSpPr>
          <p:nvPr/>
        </p:nvSpPr>
        <p:spPr>
          <a:xfrm>
            <a:off x="5850931" y="3259483"/>
            <a:ext cx="4834761" cy="3136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kumimoji="1" lang="zh-TW" altLang="en-US" sz="1400" dirty="0"/>
              <a:t>評估模型的準確率（均方差、</a:t>
            </a:r>
            <a:r>
              <a:rPr kumimoji="1" lang="en-US" altLang="zh-TW" sz="1400" dirty="0"/>
              <a:t>R2</a:t>
            </a:r>
            <a:r>
              <a:rPr kumimoji="1" lang="zh-TW" altLang="en-US" sz="1400" dirty="0"/>
              <a:t>）</a:t>
            </a:r>
            <a:endParaRPr kumimoji="1" lang="en-US" altLang="zh-TW" sz="14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kumimoji="1" lang="zh-TW" altLang="en-US" sz="1400" dirty="0"/>
              <a:t>均方差：</a:t>
            </a:r>
            <a:r>
              <a:rPr kumimoji="1" lang="en-US" altLang="zh-TW" sz="1400" dirty="0"/>
              <a:t>0.19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zh-TW" altLang="en-US" sz="1400" dirty="0"/>
              <a:t>決定係數 </a:t>
            </a:r>
            <a:r>
              <a:rPr lang="en-US" altLang="zh-TW" sz="1400" dirty="0"/>
              <a:t>(Coefficient of determination)R2</a:t>
            </a:r>
            <a:r>
              <a:rPr lang="zh-TW" altLang="en-US" sz="1400" b="1" dirty="0">
                <a:solidFill>
                  <a:srgbClr val="569CD6"/>
                </a:solidFill>
                <a:latin typeface="Consolas" panose="020B0609020204030204" pitchFamily="49" charset="0"/>
              </a:rPr>
              <a:t>：</a:t>
            </a:r>
            <a:r>
              <a:rPr lang="en-US" altLang="zh-TW" sz="1400" b="1" dirty="0">
                <a:solidFill>
                  <a:srgbClr val="569CD6"/>
                </a:solidFill>
                <a:latin typeface="Consolas" panose="020B0609020204030204" pitchFamily="49" charset="0"/>
              </a:rPr>
              <a:t>0.79</a:t>
            </a:r>
            <a:endParaRPr kumimoji="1" lang="en-US" altLang="zh-TW" sz="14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endParaRPr kumimoji="1" lang="en-US" altLang="zh-TW" sz="140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9F9B64B-6B2B-4EA0-B3BC-178991FE4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63" y="2421077"/>
            <a:ext cx="5123809" cy="208571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874B731-11A1-4147-B177-958DBF207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63" y="4507120"/>
            <a:ext cx="4238095" cy="2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704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7140FE-4A1B-3E02-ED60-4FB0DE872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17" y="71510"/>
            <a:ext cx="10515600" cy="1325563"/>
          </a:xfrm>
        </p:spPr>
        <p:txBody>
          <a:bodyPr/>
          <a:lstStyle/>
          <a:p>
            <a:r>
              <a:rPr kumimoji="1" lang="zh-TW" altLang="en-US" dirty="0"/>
              <a:t>預測分析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7A636DE-05B5-5CE7-740E-879C40849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47432" y="-8539"/>
            <a:ext cx="4444568" cy="2500069"/>
          </a:xfr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939A593-023A-4408-9AF1-545D5AF3B43F}"/>
              </a:ext>
            </a:extLst>
          </p:cNvPr>
          <p:cNvSpPr/>
          <p:nvPr/>
        </p:nvSpPr>
        <p:spPr>
          <a:xfrm>
            <a:off x="371912" y="122074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多元線性回歸預測模型</a:t>
            </a:r>
            <a:br>
              <a:rPr lang="zh-TW" altLang="en-US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zh-TW" b="1" dirty="0">
                <a:solidFill>
                  <a:srgbClr val="569CD6"/>
                </a:solidFill>
                <a:latin typeface="Consolas" panose="020B0609020204030204" pitchFamily="49" charset="0"/>
              </a:rPr>
              <a:t>RE24 = w1 * </a:t>
            </a:r>
            <a:r>
              <a:rPr lang="zh-TW" alt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安打 </a:t>
            </a:r>
            <a:r>
              <a:rPr lang="en-US" altLang="zh-TW" b="1" dirty="0">
                <a:solidFill>
                  <a:srgbClr val="569CD6"/>
                </a:solidFill>
                <a:latin typeface="Consolas" panose="020B0609020204030204" pitchFamily="49" charset="0"/>
              </a:rPr>
              <a:t>+ w2 * </a:t>
            </a:r>
            <a:r>
              <a:rPr lang="zh-TW" alt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打點 </a:t>
            </a:r>
            <a:r>
              <a:rPr lang="en-US" altLang="zh-TW" b="1" dirty="0">
                <a:solidFill>
                  <a:srgbClr val="569CD6"/>
                </a:solidFill>
                <a:latin typeface="Consolas" panose="020B0609020204030204" pitchFamily="49" charset="0"/>
              </a:rPr>
              <a:t>+ w3 * </a:t>
            </a:r>
            <a:r>
              <a:rPr lang="zh-TW" alt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打擊率</a:t>
            </a:r>
            <a:br>
              <a:rPr lang="zh-TW" altLang="en-US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zh-TW" b="1" dirty="0">
                <a:solidFill>
                  <a:srgbClr val="569CD6"/>
                </a:solidFill>
                <a:latin typeface="Consolas" panose="020B0609020204030204" pitchFamily="49" charset="0"/>
              </a:rPr>
              <a:t>Y</a:t>
            </a:r>
            <a:r>
              <a:rPr lang="zh-TW" alt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目標值：</a:t>
            </a:r>
            <a:r>
              <a:rPr lang="en-US" altLang="zh-TW" b="1" dirty="0">
                <a:solidFill>
                  <a:srgbClr val="569CD6"/>
                </a:solidFill>
                <a:latin typeface="Consolas" panose="020B0609020204030204" pitchFamily="49" charset="0"/>
              </a:rPr>
              <a:t>RE24</a:t>
            </a:r>
            <a:endParaRPr lang="en-US" altLang="zh-TW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zh-TW" b="1" dirty="0">
                <a:solidFill>
                  <a:srgbClr val="569CD6"/>
                </a:solidFill>
                <a:latin typeface="Consolas" panose="020B0609020204030204" pitchFamily="49" charset="0"/>
              </a:rPr>
              <a:t>X</a:t>
            </a:r>
            <a:r>
              <a:rPr lang="zh-TW" alt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特徵值：安打、打點、打擊率</a:t>
            </a:r>
            <a:endParaRPr lang="zh-TW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C302A00A-0E18-4ACB-A382-5072926F89F2}"/>
              </a:ext>
            </a:extLst>
          </p:cNvPr>
          <p:cNvSpPr txBox="1">
            <a:spLocks/>
          </p:cNvSpPr>
          <p:nvPr/>
        </p:nvSpPr>
        <p:spPr>
          <a:xfrm>
            <a:off x="5850931" y="3259483"/>
            <a:ext cx="4834761" cy="3136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kumimoji="1" lang="zh-TW" altLang="en-US" sz="1400" dirty="0"/>
              <a:t>進行預測</a:t>
            </a:r>
            <a:endParaRPr kumimoji="1" lang="en-US" altLang="zh-TW" sz="1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A04A489-099C-4BBF-917F-C657F4E35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64" y="2742409"/>
            <a:ext cx="5527253" cy="390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75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B2DC41-B577-5692-18C8-FB84F9036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第三部分：結論＆建議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ECB6B0-8039-0D3B-20EB-BAD65C7E1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293976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7071CC-D7A8-B80D-46E7-D475A309F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918" y="256129"/>
            <a:ext cx="10515600" cy="1325563"/>
          </a:xfrm>
        </p:spPr>
        <p:txBody>
          <a:bodyPr/>
          <a:lstStyle/>
          <a:p>
            <a:r>
              <a:rPr kumimoji="1" lang="zh-TW" altLang="en-US" dirty="0"/>
              <a:t>結論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CA236AB-5FBE-BFC5-CDDB-567B6940C9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2660" y="3328836"/>
            <a:ext cx="7735712" cy="4351338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E837000-79E1-88AF-BA51-ED68AD917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2765" y="3408363"/>
            <a:ext cx="7772400" cy="437197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E8238E3-81F8-41FD-ADB4-4C8DA3168892}"/>
              </a:ext>
            </a:extLst>
          </p:cNvPr>
          <p:cNvSpPr/>
          <p:nvPr/>
        </p:nvSpPr>
        <p:spPr>
          <a:xfrm>
            <a:off x="448823" y="1353495"/>
            <a:ext cx="109683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以安打、打點、打擊率對</a:t>
            </a:r>
            <a:r>
              <a:rPr lang="en-US" altLang="zh-TW" b="1" dirty="0">
                <a:solidFill>
                  <a:srgbClr val="569CD6"/>
                </a:solidFill>
                <a:latin typeface="Consolas" panose="020B0609020204030204" pitchFamily="49" charset="0"/>
              </a:rPr>
              <a:t>RE24</a:t>
            </a:r>
            <a:r>
              <a:rPr lang="zh-TW" alt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結果影響高，作為特徵值，預測模型的均方差、</a:t>
            </a:r>
            <a:r>
              <a:rPr lang="en-US" altLang="zh-TW" b="1" dirty="0">
                <a:solidFill>
                  <a:srgbClr val="569CD6"/>
                </a:solidFill>
                <a:latin typeface="Consolas" panose="020B0609020204030204" pitchFamily="49" charset="0"/>
              </a:rPr>
              <a:t>R2</a:t>
            </a:r>
            <a:r>
              <a:rPr lang="zh-TW" alt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值算高，顯示模型有效性高</a:t>
            </a:r>
            <a:endParaRPr lang="en-US" altLang="zh-TW" b="1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我們的分析顯示，機器學習模型對於</a:t>
            </a:r>
            <a:r>
              <a:rPr lang="en-US" altLang="zh-TW" b="1" dirty="0">
                <a:solidFill>
                  <a:srgbClr val="569CD6"/>
                </a:solidFill>
                <a:latin typeface="Consolas" panose="020B0609020204030204" pitchFamily="49" charset="0"/>
              </a:rPr>
              <a:t>RE24</a:t>
            </a:r>
            <a:r>
              <a:rPr lang="zh-TW" alt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的預測性能是有希望的，然而，這只是一個開始。繼續擴展特徵集、優化模型參數、以及更全面的數據收集，都可能進一步提升預測的精確性。</a:t>
            </a:r>
            <a:endParaRPr lang="en-US" altLang="zh-TW" b="1" dirty="0">
              <a:solidFill>
                <a:srgbClr val="569CD6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ECCE172-61F6-4D2D-A7A4-53E735638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2818" y="3005845"/>
            <a:ext cx="3811708" cy="249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13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7071CC-D7A8-B80D-46E7-D475A309F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918" y="256129"/>
            <a:ext cx="10515600" cy="1325563"/>
          </a:xfrm>
        </p:spPr>
        <p:txBody>
          <a:bodyPr/>
          <a:lstStyle/>
          <a:p>
            <a:r>
              <a:rPr kumimoji="1" lang="zh-TW" altLang="en-US" dirty="0"/>
              <a:t>挑戰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E8238E3-81F8-41FD-ADB4-4C8DA3168892}"/>
              </a:ext>
            </a:extLst>
          </p:cNvPr>
          <p:cNvSpPr/>
          <p:nvPr/>
        </p:nvSpPr>
        <p:spPr>
          <a:xfrm>
            <a:off x="448823" y="1320329"/>
            <a:ext cx="109683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/>
              <a:t>對戰投手差異</a:t>
            </a:r>
            <a:endParaRPr lang="en-US" altLang="zh-TW" b="1" dirty="0"/>
          </a:p>
          <a:p>
            <a:r>
              <a:rPr lang="zh-TW" altLang="en-US" b="1" dirty="0"/>
              <a:t>球場效應</a:t>
            </a:r>
            <a:endParaRPr lang="en-US" altLang="zh-TW" b="1" dirty="0"/>
          </a:p>
          <a:p>
            <a:r>
              <a:rPr lang="zh-TW" altLang="en-US" b="1" dirty="0"/>
              <a:t>打擊順序影響</a:t>
            </a:r>
            <a:r>
              <a:rPr lang="en-US" altLang="zh-TW" b="1" dirty="0"/>
              <a:t>(</a:t>
            </a:r>
            <a:r>
              <a:rPr lang="zh-TW" altLang="en-US" b="1" dirty="0"/>
              <a:t>當下壘包狀況</a:t>
            </a:r>
            <a:r>
              <a:rPr lang="en-US" altLang="zh-TW" b="1" dirty="0"/>
              <a:t>)</a:t>
            </a:r>
          </a:p>
          <a:p>
            <a:r>
              <a:rPr lang="zh-TW" altLang="en-US" b="1" dirty="0"/>
              <a:t>不確定性處理：</a:t>
            </a:r>
            <a:r>
              <a:rPr lang="zh-TW" altLang="en-US" dirty="0"/>
              <a:t> 傷病、打架、改姿勢等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179322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B2DC41-B577-5692-18C8-FB84F9036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ECB6B0-8039-0D3B-20EB-BAD65C7E1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參考文獻</a:t>
            </a:r>
          </a:p>
        </p:txBody>
      </p:sp>
    </p:spTree>
    <p:extLst>
      <p:ext uri="{BB962C8B-B14F-4D97-AF65-F5344CB8AC3E}">
        <p14:creationId xmlns:p14="http://schemas.microsoft.com/office/powerpoint/2010/main" val="58794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241008-CB23-7AEC-31CD-D756DEB7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提案動機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49D85C-C238-F688-DD99-3A9AD87F7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TW" altLang="en-US" dirty="0"/>
              <a:t>選手的調度，從印象派轉為數據派，而數據如何幫助到教練團選擇與作決策？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zh-TW" altLang="en-US" dirty="0"/>
              <a:t>數據會成為串聯起球員與球迷們的共同語言</a:t>
            </a:r>
            <a:endParaRPr kumimoji="1" lang="en-US" altLang="zh-TW" dirty="0"/>
          </a:p>
          <a:p>
            <a:pPr marL="0" indent="0">
              <a:buNone/>
            </a:pPr>
            <a:r>
              <a:rPr lang="zh-TW" altLang="en-US" b="0" i="0" u="none" strike="noStrike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台灣棒球需要提升的話，數據不只是在職業球隊中使用，反而必須深紮根基層，不能流於靠著印象跟感覺進行比賽</a:t>
            </a:r>
            <a:endParaRPr lang="en-US" altLang="zh-TW" b="0" i="0" u="none" strike="noStrike" dirty="0">
              <a:solidFill>
                <a:srgbClr val="333333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kumimoji="1" lang="zh-TW" altLang="en-US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印象野球、信任野球、數據野球</a:t>
            </a:r>
            <a:endParaRPr kumimoji="1" lang="en-US" altLang="zh-TW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kumimoji="1" lang="zh-TW" altLang="en-US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想知道教練團的調度是不是瓜，要怎麼樣理解教練團決策背後可能的原因，又或者是，身為球迷的你一定會想，如果這時候我是總教練，我會怎麼調度？</a:t>
            </a:r>
            <a:endParaRPr kumimoji="1" lang="en-US" altLang="zh-TW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39081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EE4612-A31F-AB92-5619-1A691B23A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專案介紹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599A91-3B5C-F03A-A018-026560981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TW" altLang="en-US" dirty="0"/>
              <a:t>專案介紹：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透過機器學習預測選手的表現，看能否作為選手在比賽關鍵時刻的調度參考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選擇數據：</a:t>
            </a:r>
            <a:r>
              <a:rPr kumimoji="1" lang="en-US" altLang="zh-TW" dirty="0"/>
              <a:t>RE24</a:t>
            </a:r>
            <a:r>
              <a:rPr kumimoji="1" lang="zh-TW" altLang="en-US" dirty="0"/>
              <a:t>值（</a:t>
            </a:r>
            <a:r>
              <a:rPr kumimoji="1" lang="en-US" altLang="zh-TW" dirty="0"/>
              <a:t>RE24</a:t>
            </a:r>
            <a:r>
              <a:rPr kumimoji="1" lang="zh-TW" altLang="en-US" dirty="0"/>
              <a:t>對於一場比賽的勝負與得分的影響）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選擇分析選手：梁家榮（介紹）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通過分析梁家榮的</a:t>
            </a:r>
            <a:r>
              <a:rPr kumimoji="1" lang="en" altLang="zh-TW" dirty="0"/>
              <a:t>RE24</a:t>
            </a:r>
            <a:r>
              <a:rPr kumimoji="1" lang="zh-TW" altLang="en-US" dirty="0"/>
              <a:t>數據，我們可以深入了解他在比賽中的關鍵時刻表現，進而制定更有效的戰術和策略。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得分期望值介紹：</a:t>
            </a:r>
            <a:endParaRPr kumimoji="1" lang="en-US" altLang="zh-TW" dirty="0"/>
          </a:p>
          <a:p>
            <a:pPr lvl="2"/>
            <a:r>
              <a:rPr kumimoji="1" lang="zh-TW" altLang="en-US" dirty="0"/>
              <a:t>當該打者結束打席時，球隊在該局的得分機率</a:t>
            </a:r>
            <a:r>
              <a:rPr kumimoji="1" lang="en-US" altLang="zh-TW" dirty="0"/>
              <a:t>(</a:t>
            </a:r>
            <a:r>
              <a:rPr kumimoji="1" lang="en" altLang="zh-TW" dirty="0"/>
              <a:t>RE)</a:t>
            </a:r>
            <a:r>
              <a:rPr kumimoji="1" lang="zh-TW" altLang="en-US" dirty="0"/>
              <a:t>的變化就是該名打者在該打席的得分期望值</a:t>
            </a:r>
            <a:r>
              <a:rPr kumimoji="1" lang="en-US" altLang="zh-TW" dirty="0"/>
              <a:t>(</a:t>
            </a:r>
            <a:r>
              <a:rPr kumimoji="1" lang="en" altLang="zh-TW" dirty="0"/>
              <a:t>RE)</a:t>
            </a:r>
          </a:p>
          <a:p>
            <a:pPr lvl="2"/>
            <a:r>
              <a:rPr kumimoji="1" lang="zh-TW" altLang="en-US" dirty="0"/>
              <a:t>簡單來說：擊出安打</a:t>
            </a:r>
            <a:r>
              <a:rPr kumimoji="1" lang="en" altLang="zh-TW" dirty="0"/>
              <a:t>RE24</a:t>
            </a:r>
            <a:r>
              <a:rPr kumimoji="1" lang="zh-TW" altLang="en-US" dirty="0"/>
              <a:t>會上升、滾地出局</a:t>
            </a:r>
            <a:r>
              <a:rPr kumimoji="1" lang="en" altLang="zh-TW" dirty="0"/>
              <a:t>RE24</a:t>
            </a:r>
            <a:r>
              <a:rPr kumimoji="1" lang="zh-TW" altLang="en-US" dirty="0"/>
              <a:t>會下降</a:t>
            </a:r>
          </a:p>
          <a:p>
            <a:pPr lvl="2"/>
            <a:r>
              <a:rPr kumimoji="1" lang="zh-TW" altLang="en-US" dirty="0"/>
              <a:t>在不同的出局數跟佔壘情況，聯盟平均的</a:t>
            </a:r>
            <a:r>
              <a:rPr kumimoji="1" lang="en" altLang="zh-TW" dirty="0"/>
              <a:t>RE24</a:t>
            </a:r>
            <a:r>
              <a:rPr kumimoji="1" lang="zh-TW" altLang="en-US" dirty="0"/>
              <a:t>不同</a:t>
            </a:r>
          </a:p>
          <a:p>
            <a:pPr lvl="2"/>
            <a:r>
              <a:rPr kumimoji="1" lang="zh-TW" altLang="en-US" dirty="0"/>
              <a:t>每一場比賽的</a:t>
            </a:r>
            <a:r>
              <a:rPr kumimoji="1" lang="en" altLang="zh-TW" dirty="0"/>
              <a:t>RE24</a:t>
            </a:r>
            <a:r>
              <a:rPr kumimoji="1" lang="zh-TW" altLang="en-US" dirty="0"/>
              <a:t>是每個打席的總和</a:t>
            </a:r>
          </a:p>
          <a:p>
            <a:pPr lvl="2"/>
            <a:r>
              <a:rPr kumimoji="1" lang="zh-TW" altLang="en-US" dirty="0"/>
              <a:t>總之正的就是對球隊得分有幫助、負值則相反</a:t>
            </a:r>
          </a:p>
          <a:p>
            <a:pPr lvl="1"/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450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241008-CB23-7AEC-31CD-D756DEB7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專案時程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49D85C-C238-F688-DD99-3A9AD87F7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70474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DE8C2E-1BAD-D5DB-91F6-2AE052BC5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第二部分：理論模型工具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65B53B-5306-5211-E70D-B646F5C2B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10697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A59B0A-FED8-52D9-6E59-0B1CCD036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理論架構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4D3444-6C5D-2341-2CD2-BC1AF0DB3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陳老師的圖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ECB478-96A0-EE13-2011-FB09D4276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3611"/>
            <a:ext cx="6443663" cy="391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46F93D4-538B-462D-A3C4-6567E9E77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327" y="2569141"/>
            <a:ext cx="5190476" cy="2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37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9DC7D1-CC31-CD0B-B9D8-E4C7E46AE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演算方法 多元線性回歸分析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0B0990F-FB60-FB9C-69FA-3DDED5C9AE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7488" y="3822256"/>
            <a:ext cx="5174512" cy="2910663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BE2DD14-A061-F772-C6F0-53A7410234F7}"/>
              </a:ext>
            </a:extLst>
          </p:cNvPr>
          <p:cNvSpPr txBox="1"/>
          <p:nvPr/>
        </p:nvSpPr>
        <p:spPr>
          <a:xfrm>
            <a:off x="237460" y="1483298"/>
            <a:ext cx="117170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1E1E21"/>
                </a:solidFill>
                <a:latin typeface="MicrosoftJhengHeiRegular"/>
              </a:rPr>
              <a:t>觀察</a:t>
            </a:r>
            <a:r>
              <a:rPr lang="zh-TW" altLang="en-US" sz="1800" dirty="0">
                <a:solidFill>
                  <a:srgbClr val="1E1E21"/>
                </a:solidFill>
                <a:effectLst/>
                <a:latin typeface="MicrosoftJhengHeiRegular"/>
              </a:rPr>
              <a:t>兩個或多個變數 間是否相關、相關方向與強度，</a:t>
            </a:r>
            <a:endParaRPr lang="en-US" altLang="zh-TW" sz="1800" dirty="0">
              <a:solidFill>
                <a:srgbClr val="1E1E21"/>
              </a:solidFill>
              <a:effectLst/>
              <a:latin typeface="MicrosoftJhengHeiRegular"/>
            </a:endParaRPr>
          </a:p>
          <a:p>
            <a:r>
              <a:rPr lang="zh-TW" altLang="en-US" sz="1800" dirty="0">
                <a:solidFill>
                  <a:srgbClr val="1E1E21"/>
                </a:solidFill>
                <a:effectLst/>
                <a:latin typeface="MicrosoftJhengHeiRegular"/>
              </a:rPr>
              <a:t>建立數學模型以便觀察特定變數來預測研究者感興趣的變數。</a:t>
            </a:r>
            <a:endParaRPr lang="en-US" altLang="zh-TW" sz="1800" dirty="0">
              <a:solidFill>
                <a:srgbClr val="1E1E21"/>
              </a:solidFill>
              <a:effectLst/>
              <a:latin typeface="MicrosoftJhengHeiRegular"/>
            </a:endParaRPr>
          </a:p>
          <a:p>
            <a:endParaRPr lang="en-US" altLang="zh-TW" sz="1800" dirty="0">
              <a:solidFill>
                <a:srgbClr val="1E1E21"/>
              </a:solidFill>
              <a:effectLst/>
              <a:latin typeface="MicrosoftJhengHeiRegular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800" dirty="0">
                <a:solidFill>
                  <a:srgbClr val="1E1E21"/>
                </a:solidFill>
                <a:effectLst/>
                <a:latin typeface="MicrosoftJhengHeiRegular"/>
              </a:rPr>
              <a:t>迴歸分析是建立被解釋變數</a:t>
            </a:r>
            <a:r>
              <a:rPr lang="en" altLang="zh-TW" sz="1800" dirty="0">
                <a:solidFill>
                  <a:srgbClr val="1E1E21"/>
                </a:solidFill>
                <a:effectLst/>
                <a:latin typeface="MicrosoftJhengHeiRegular"/>
              </a:rPr>
              <a:t>Y(</a:t>
            </a:r>
            <a:r>
              <a:rPr lang="zh-TW" altLang="en-US" sz="1800" dirty="0">
                <a:solidFill>
                  <a:srgbClr val="1E1E21"/>
                </a:solidFill>
                <a:effectLst/>
                <a:latin typeface="MicrosoftJhengHeiRegular"/>
              </a:rPr>
              <a:t>或稱應變數、依變數、反應變數</a:t>
            </a:r>
            <a:r>
              <a:rPr lang="en-US" altLang="zh-TW" sz="1800" dirty="0">
                <a:solidFill>
                  <a:srgbClr val="1E1E21"/>
                </a:solidFill>
                <a:effectLst/>
                <a:latin typeface="MicrosoftJhengHeiRegular"/>
              </a:rPr>
              <a:t>)</a:t>
            </a:r>
            <a:r>
              <a:rPr lang="zh-TW" altLang="en-US" sz="1800" dirty="0">
                <a:solidFill>
                  <a:srgbClr val="1E1E21"/>
                </a:solidFill>
                <a:effectLst/>
                <a:latin typeface="MicrosoftJhengHeiRegular"/>
              </a:rPr>
              <a:t>與解釋變數</a:t>
            </a:r>
            <a:r>
              <a:rPr lang="en" altLang="zh-TW" sz="1800" dirty="0">
                <a:solidFill>
                  <a:srgbClr val="1E1E21"/>
                </a:solidFill>
                <a:effectLst/>
                <a:latin typeface="MicrosoftJhengHeiRegular"/>
              </a:rPr>
              <a:t>X(</a:t>
            </a:r>
            <a:r>
              <a:rPr lang="zh-TW" altLang="en-US" sz="1800" dirty="0">
                <a:solidFill>
                  <a:srgbClr val="1E1E21"/>
                </a:solidFill>
                <a:effectLst/>
                <a:latin typeface="MicrosoftJhengHeiRegular"/>
              </a:rPr>
              <a:t>或稱自變數、獨立 變數</a:t>
            </a:r>
            <a:r>
              <a:rPr lang="en-US" altLang="zh-TW" sz="1800" dirty="0">
                <a:solidFill>
                  <a:srgbClr val="1E1E21"/>
                </a:solidFill>
                <a:effectLst/>
                <a:latin typeface="MicrosoftJhengHeiRegular"/>
              </a:rPr>
              <a:t>)</a:t>
            </a:r>
            <a:r>
              <a:rPr lang="zh-TW" altLang="en-US" sz="1800" dirty="0">
                <a:solidFill>
                  <a:srgbClr val="1E1E21"/>
                </a:solidFill>
                <a:effectLst/>
                <a:latin typeface="MicrosoftJhengHeiRegular"/>
              </a:rPr>
              <a:t>之間關係的模型。 </a:t>
            </a:r>
            <a:endParaRPr lang="zh-TW" altLang="en-US" sz="1800" dirty="0">
              <a:solidFill>
                <a:srgbClr val="1E1E21"/>
              </a:solidFill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TW" sz="1800" dirty="0">
                <a:solidFill>
                  <a:srgbClr val="6D2D9E"/>
                </a:solidFill>
                <a:effectLst/>
                <a:latin typeface="MicrosoftJhengHeiRegular"/>
              </a:rPr>
              <a:t>y </a:t>
            </a:r>
            <a:r>
              <a:rPr lang="en" altLang="zh-TW" sz="1800" dirty="0">
                <a:solidFill>
                  <a:srgbClr val="282828"/>
                </a:solidFill>
                <a:effectLst/>
                <a:latin typeface="MicrosoftJhengHeiRegular"/>
              </a:rPr>
              <a:t>=</a:t>
            </a:r>
            <a:r>
              <a:rPr lang="en" altLang="zh-TW" sz="1800" dirty="0" err="1">
                <a:solidFill>
                  <a:srgbClr val="FF0000"/>
                </a:solidFill>
                <a:effectLst/>
                <a:latin typeface="MicrosoftJhengHeiRegular"/>
              </a:rPr>
              <a:t>W</a:t>
            </a:r>
            <a:r>
              <a:rPr lang="en" altLang="zh-TW" sz="1800" dirty="0" err="1">
                <a:solidFill>
                  <a:srgbClr val="282828"/>
                </a:solidFill>
                <a:effectLst/>
                <a:latin typeface="MicrosoftJhengHeiRegular"/>
              </a:rPr>
              <a:t>x+</a:t>
            </a:r>
            <a:r>
              <a:rPr lang="en" altLang="zh-TW" sz="1800" dirty="0" err="1">
                <a:solidFill>
                  <a:srgbClr val="0000FF"/>
                </a:solidFill>
                <a:effectLst/>
                <a:latin typeface="MicrosoftJhengHeiRegular"/>
              </a:rPr>
              <a:t>b</a:t>
            </a:r>
            <a:r>
              <a:rPr lang="en" altLang="zh-TW" sz="1800" dirty="0">
                <a:solidFill>
                  <a:srgbClr val="0000FF"/>
                </a:solidFill>
                <a:effectLst/>
                <a:latin typeface="MicrosoftJhengHeiRegular"/>
              </a:rPr>
              <a:t> </a:t>
            </a:r>
            <a:r>
              <a:rPr lang="en" altLang="zh-TW" sz="1800" dirty="0">
                <a:solidFill>
                  <a:srgbClr val="282828"/>
                </a:solidFill>
                <a:effectLst/>
                <a:latin typeface="MicrosoftJhengHeiRegular"/>
              </a:rPr>
              <a:t>(</a:t>
            </a:r>
            <a:r>
              <a:rPr lang="en" altLang="zh-TW" sz="1800" dirty="0">
                <a:solidFill>
                  <a:srgbClr val="FF0000"/>
                </a:solidFill>
                <a:effectLst/>
                <a:latin typeface="MicrosoftJhengHeiRegular"/>
              </a:rPr>
              <a:t>W</a:t>
            </a:r>
            <a:r>
              <a:rPr lang="en" altLang="zh-TW" sz="1800" dirty="0">
                <a:solidFill>
                  <a:srgbClr val="282828"/>
                </a:solidFill>
                <a:effectLst/>
                <a:latin typeface="MicrosoftJhengHeiRegular"/>
              </a:rPr>
              <a:t>: weight </a:t>
            </a:r>
            <a:r>
              <a:rPr lang="zh-TW" altLang="en-US" sz="1800" dirty="0">
                <a:solidFill>
                  <a:srgbClr val="282828"/>
                </a:solidFill>
                <a:effectLst/>
                <a:latin typeface="MicrosoftJhengHeiRegular"/>
              </a:rPr>
              <a:t>權重 </a:t>
            </a:r>
            <a:r>
              <a:rPr lang="en" altLang="zh-TW" sz="1800" dirty="0" err="1">
                <a:solidFill>
                  <a:srgbClr val="0000FF"/>
                </a:solidFill>
                <a:effectLst/>
                <a:latin typeface="MicrosoftJhengHeiRegular"/>
              </a:rPr>
              <a:t>b</a:t>
            </a:r>
            <a:r>
              <a:rPr lang="en" altLang="zh-TW" sz="1800" dirty="0" err="1">
                <a:solidFill>
                  <a:srgbClr val="282828"/>
                </a:solidFill>
                <a:effectLst/>
                <a:latin typeface="MicrosoftJhengHeiRegular"/>
              </a:rPr>
              <a:t>:bias</a:t>
            </a:r>
            <a:r>
              <a:rPr lang="en" altLang="zh-TW" sz="1800" dirty="0">
                <a:solidFill>
                  <a:srgbClr val="282828"/>
                </a:solidFill>
                <a:effectLst/>
                <a:latin typeface="MicrosoftJhengHeiRegular"/>
              </a:rPr>
              <a:t> </a:t>
            </a:r>
            <a:r>
              <a:rPr lang="zh-TW" altLang="en-US" sz="1800" dirty="0">
                <a:solidFill>
                  <a:srgbClr val="282828"/>
                </a:solidFill>
                <a:effectLst/>
                <a:latin typeface="MicrosoftJhengHeiRegular"/>
              </a:rPr>
              <a:t>偏誤</a:t>
            </a:r>
            <a:r>
              <a:rPr lang="en-US" altLang="zh-TW" sz="1800" dirty="0">
                <a:solidFill>
                  <a:srgbClr val="282828"/>
                </a:solidFill>
                <a:effectLst/>
                <a:latin typeface="MicrosoftJhengHeiRegular"/>
              </a:rPr>
              <a:t>) 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TW" sz="1800" dirty="0">
              <a:solidFill>
                <a:srgbClr val="1E1E21"/>
              </a:solidFill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1E1E21"/>
                </a:solidFill>
                <a:latin typeface="ArialMT"/>
              </a:rPr>
              <a:t>評估方法：平均方差、Ｒ平方值</a:t>
            </a:r>
            <a:endParaRPr lang="zh-TW" altLang="en-US" sz="1800" dirty="0">
              <a:solidFill>
                <a:srgbClr val="1E1E21"/>
              </a:solidFill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800" dirty="0">
                <a:solidFill>
                  <a:srgbClr val="1E1E21"/>
                </a:solidFill>
                <a:effectLst/>
                <a:latin typeface="MicrosoftJhengHeiRegular"/>
              </a:rPr>
              <a:t>不斷改變</a:t>
            </a:r>
            <a:r>
              <a:rPr lang="en" altLang="zh-TW" sz="1800" dirty="0">
                <a:solidFill>
                  <a:srgbClr val="1E1E21"/>
                </a:solidFill>
                <a:effectLst/>
                <a:latin typeface="MicrosoftJhengHeiRegular"/>
              </a:rPr>
              <a:t>W</a:t>
            </a:r>
            <a:r>
              <a:rPr lang="zh-TW" altLang="en-US" sz="1800" dirty="0">
                <a:solidFill>
                  <a:srgbClr val="1E1E21"/>
                </a:solidFill>
                <a:effectLst/>
                <a:latin typeface="MicrosoftJhengHeiRegular"/>
              </a:rPr>
              <a:t>與</a:t>
            </a:r>
            <a:r>
              <a:rPr lang="en" altLang="zh-TW" sz="1800" dirty="0">
                <a:solidFill>
                  <a:srgbClr val="1E1E21"/>
                </a:solidFill>
                <a:effectLst/>
                <a:latin typeface="MicrosoftJhengHeiRegular"/>
              </a:rPr>
              <a:t>b</a:t>
            </a:r>
            <a:r>
              <a:rPr lang="zh-TW" altLang="en-US" sz="1800" dirty="0">
                <a:solidFill>
                  <a:srgbClr val="1E1E21"/>
                </a:solidFill>
                <a:effectLst/>
                <a:latin typeface="MicrosoftJhengHeiRegular"/>
              </a:rPr>
              <a:t>值，平均方差最小時的</a:t>
            </a:r>
            <a:r>
              <a:rPr lang="en" altLang="zh-TW" sz="1800" dirty="0">
                <a:solidFill>
                  <a:srgbClr val="1E1E21"/>
                </a:solidFill>
                <a:effectLst/>
                <a:latin typeface="MicrosoftJhengHeiRegular"/>
              </a:rPr>
              <a:t>W</a:t>
            </a:r>
            <a:r>
              <a:rPr lang="zh-TW" altLang="en-US" sz="1800" dirty="0">
                <a:solidFill>
                  <a:srgbClr val="1E1E21"/>
                </a:solidFill>
                <a:effectLst/>
                <a:latin typeface="MicrosoftJhengHeiRegular"/>
              </a:rPr>
              <a:t>與</a:t>
            </a:r>
            <a:r>
              <a:rPr lang="en" altLang="zh-TW" sz="1800" dirty="0">
                <a:solidFill>
                  <a:srgbClr val="1E1E21"/>
                </a:solidFill>
                <a:effectLst/>
                <a:latin typeface="MicrosoftJhengHeiRegular"/>
              </a:rPr>
              <a:t>b</a:t>
            </a:r>
            <a:r>
              <a:rPr lang="zh-TW" altLang="en-US" sz="1800" dirty="0">
                <a:solidFill>
                  <a:srgbClr val="1E1E21"/>
                </a:solidFill>
                <a:effectLst/>
                <a:latin typeface="MicrosoftJhengHeiRegular"/>
              </a:rPr>
              <a:t>值，就是最佳直線。 </a:t>
            </a:r>
            <a:endParaRPr lang="zh-TW" altLang="en-US" sz="1800" dirty="0">
              <a:solidFill>
                <a:srgbClr val="1E1E21"/>
              </a:solidFill>
              <a:effectLst/>
              <a:latin typeface="ArialMT"/>
            </a:endParaRP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87496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</TotalTime>
  <Words>1976</Words>
  <Application>Microsoft Office PowerPoint</Application>
  <PresentationFormat>寬螢幕</PresentationFormat>
  <Paragraphs>160</Paragraphs>
  <Slides>36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5" baseType="lpstr">
      <vt:lpstr>ArialMT</vt:lpstr>
      <vt:lpstr>MicrosoftJhengHeiRegular</vt:lpstr>
      <vt:lpstr>Microsoft JhengHei</vt:lpstr>
      <vt:lpstr>Microsoft JhengHei</vt:lpstr>
      <vt:lpstr>新細明體</vt:lpstr>
      <vt:lpstr>Arial</vt:lpstr>
      <vt:lpstr>Calibri</vt:lpstr>
      <vt:lpstr>Consolas</vt:lpstr>
      <vt:lpstr>Office 佈景主題</vt:lpstr>
      <vt:lpstr>中華職棒RE24得分期望值分析及預測 台北市職能發展學院 Python應用實戰班 </vt:lpstr>
      <vt:lpstr>大綱/Agenda</vt:lpstr>
      <vt:lpstr>第一部分：專案介紹</vt:lpstr>
      <vt:lpstr>提案動機</vt:lpstr>
      <vt:lpstr>專案介紹</vt:lpstr>
      <vt:lpstr>專案時程</vt:lpstr>
      <vt:lpstr>第二部分：理論模型工具</vt:lpstr>
      <vt:lpstr>理論架構</vt:lpstr>
      <vt:lpstr>演算方法 多元線性回歸分析</vt:lpstr>
      <vt:lpstr>使用工具及套件</vt:lpstr>
      <vt:lpstr>使用數據</vt:lpstr>
      <vt:lpstr>分析流程</vt:lpstr>
      <vt:lpstr>分析流程</vt:lpstr>
      <vt:lpstr>第三部分：實際演示</vt:lpstr>
      <vt:lpstr>資料搜尋</vt:lpstr>
      <vt:lpstr>資料清洗</vt:lpstr>
      <vt:lpstr>查看是否有缺失值</vt:lpstr>
      <vt:lpstr>資料視覺化（長條圖、常態分佈、熱力圖）</vt:lpstr>
      <vt:lpstr>整理後的資料</vt:lpstr>
      <vt:lpstr>查看敘述統計值</vt:lpstr>
      <vt:lpstr>RE24值常態分配</vt:lpstr>
      <vt:lpstr>RE24 &lt; 0的比賽，共有89場</vt:lpstr>
      <vt:lpstr>與其他四隊對戰的RE24平均 可以看到面對味全龍的RE24是負數 這可以解讀：他面對味全龍的時候，表現是面對中職其他四隊最差 </vt:lpstr>
      <vt:lpstr>計算皮爾森相關係數，決定X特徵值</vt:lpstr>
      <vt:lpstr>計算皮爾森相關係數，決定X特徵值</vt:lpstr>
      <vt:lpstr>計算皮爾森相關係數，決定X特徵值</vt:lpstr>
      <vt:lpstr>三個X特徵值跟RE24之間的關係(散點圖)</vt:lpstr>
      <vt:lpstr>預測分析</vt:lpstr>
      <vt:lpstr>預測分析</vt:lpstr>
      <vt:lpstr>預測分析</vt:lpstr>
      <vt:lpstr>預測分析</vt:lpstr>
      <vt:lpstr>預測分析</vt:lpstr>
      <vt:lpstr>第三部分：結論＆建議</vt:lpstr>
      <vt:lpstr>結論</vt:lpstr>
      <vt:lpstr>挑戰</vt:lpstr>
      <vt:lpstr>附錄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台北市職能發展學院 112學年度 Python應用實戰班</dc:title>
  <dc:creator>Rachel Yeh</dc:creator>
  <cp:lastModifiedBy>User</cp:lastModifiedBy>
  <cp:revision>24</cp:revision>
  <dcterms:created xsi:type="dcterms:W3CDTF">2023-12-24T09:50:22Z</dcterms:created>
  <dcterms:modified xsi:type="dcterms:W3CDTF">2023-12-25T10:09:56Z</dcterms:modified>
</cp:coreProperties>
</file>